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D92F9-F05F-4A7D-BE94-69FE910EDD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A45544-2AC1-4955-8338-44631FBC20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3E499-26A1-435C-B85D-805E72192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5EA4-FFE6-4279-B4C9-BE31F0218691}" type="datetimeFigureOut">
              <a:rPr lang="en-GB" smtClean="0"/>
              <a:t>26/09/2022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79F8A-50A3-456F-B7FB-616707BFC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AA824-14AA-4BB7-BFF6-AE00C5233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D0E50-1AD1-45C7-9A89-351C020EA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600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C4F62-1E4D-4D46-A4E1-A2015DD6F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9A6558-4B59-42AD-92D1-F338F0CB07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EBB47-5FB6-43BB-8DD3-795E388E7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5EA4-FFE6-4279-B4C9-BE31F0218691}" type="datetimeFigureOut">
              <a:rPr lang="en-GB" smtClean="0"/>
              <a:t>26/09/2022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02E1B-4434-4BA0-9373-2E57CF37A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98736-AF97-4C97-A606-61DF87C27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D0E50-1AD1-45C7-9A89-351C020EA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450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3B6E7C-2EFA-49E0-9C6F-58FB02E76B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9FD16E-A8EB-4A9D-91E5-6FBC92319A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5448A-A316-4051-B628-1A596EB92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5EA4-FFE6-4279-B4C9-BE31F0218691}" type="datetimeFigureOut">
              <a:rPr lang="en-GB" smtClean="0"/>
              <a:t>26/09/2022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257E8-6AF0-4F1E-927A-D1B7DC17D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36EA59-5B67-40F4-B4E2-6F8B8047E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D0E50-1AD1-45C7-9A89-351C020EA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672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FCCA6-1F0F-47DE-84F1-96C192E75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9A01C-C0D0-4C6B-816B-E88FAD357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E896B-C099-44F6-9DE0-03AE02624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5EA4-FFE6-4279-B4C9-BE31F0218691}" type="datetimeFigureOut">
              <a:rPr lang="en-GB" smtClean="0"/>
              <a:t>26/09/2022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4EFE2-6E56-4D7B-AB23-5DA8897CB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CFC5ED-F916-493B-9DD0-6996F291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D0E50-1AD1-45C7-9A89-351C020EA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025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557EB-8F06-4A21-B552-50EF62F99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F24A0-065F-4C54-8125-DE7D242FC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BCFC9-B356-4019-B574-2CD19D9A6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5EA4-FFE6-4279-B4C9-BE31F0218691}" type="datetimeFigureOut">
              <a:rPr lang="en-GB" smtClean="0"/>
              <a:t>26/09/2022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AE698-C384-4ADA-82E4-E39A34913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FFB7A-8EAC-4D29-9A82-9F76484FC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D0E50-1AD1-45C7-9A89-351C020EA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59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1FF3A-E628-4485-B8D5-1AEDA6B3A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2F70B-122B-4E6B-B8AF-0D4FB7A6A2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708314-760F-4AFC-8C10-5474A52617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DE9CE-551C-42FE-9094-09207BE5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5EA4-FFE6-4279-B4C9-BE31F0218691}" type="datetimeFigureOut">
              <a:rPr lang="en-GB" smtClean="0"/>
              <a:t>26/09/2022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7101A3-371F-4EB0-9FCD-8A19FB3B8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7EE1B-F35D-4D55-8E2A-AAA532900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D0E50-1AD1-45C7-9A89-351C020EA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018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28415-07F5-4600-9967-E2BE8D55E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D66632-177C-4935-8861-4A3836F62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AA29E1-1ADE-438C-A600-DED624D971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295107-791D-4DC4-8680-C969AC2AF3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4A0ED5-3E72-46B1-AA71-BFE39CFAE7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01F28D-AA8E-42D4-8E7F-022C7614C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5EA4-FFE6-4279-B4C9-BE31F0218691}" type="datetimeFigureOut">
              <a:rPr lang="en-GB" smtClean="0"/>
              <a:t>26/09/2022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1B8AFF-CE95-449B-A4E8-2B8778DD9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2C3F02-CF22-4B2F-A96A-6E104777F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D0E50-1AD1-45C7-9A89-351C020EA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69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820C4-8EEA-48EA-8AC5-7C38704D0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E9EEAF-64CA-4371-86A0-7D1C80724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5EA4-FFE6-4279-B4C9-BE31F0218691}" type="datetimeFigureOut">
              <a:rPr lang="en-GB" smtClean="0"/>
              <a:t>26/09/2022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E250B5-55AD-4AFD-8986-76CC2AA31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544115-6B2C-46FD-8296-6BBD26472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D0E50-1AD1-45C7-9A89-351C020EA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06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036610-5F34-4994-BAD9-FDFD4CD60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5EA4-FFE6-4279-B4C9-BE31F0218691}" type="datetimeFigureOut">
              <a:rPr lang="en-GB" smtClean="0"/>
              <a:t>26/09/2022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B903D2-16D0-4679-8738-0DFBAE81C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2EE93F-F245-4560-BC1F-A9FC42AAD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D0E50-1AD1-45C7-9A89-351C020EA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845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BA92D-104A-4926-9095-6F939084B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0E5CB-049F-42BD-8E8D-69BEA995C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A9D0CF-6A22-4FD7-B1D8-55E6327F24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E6CAE3-484D-4E26-9ECC-81D1D71E0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5EA4-FFE6-4279-B4C9-BE31F0218691}" type="datetimeFigureOut">
              <a:rPr lang="en-GB" smtClean="0"/>
              <a:t>26/09/2022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1416BB-8730-4961-8E27-A5CF9C152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F2E31B-0D05-4F06-9AE9-6146704D1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D0E50-1AD1-45C7-9A89-351C020EA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749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3CB02-DF04-4E40-830E-B24003E93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6410B7-C8EF-4EBC-9ADC-885853AE30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730FB5-5124-41D7-AAA2-8AD830389A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73E416-8296-42F7-95DD-105A1E919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5EA4-FFE6-4279-B4C9-BE31F0218691}" type="datetimeFigureOut">
              <a:rPr lang="en-GB" smtClean="0"/>
              <a:t>26/09/2022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867BFE-AEA7-4BAE-AD4F-C79CC729B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6FC527-1427-4A01-8A13-109E4C57A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D0E50-1AD1-45C7-9A89-351C020EA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816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908712-03F8-4D53-B2A8-4240441EA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BF595C-B9B3-4B74-83F4-DE8C8DC26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9BECFB-AC81-42BC-94EE-CDDD6855C1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E5EA4-FFE6-4279-B4C9-BE31F0218691}" type="datetimeFigureOut">
              <a:rPr lang="en-GB" smtClean="0"/>
              <a:t>26/09/2022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63E55-7191-41BA-9521-1A27769026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D7F9C-D427-44FB-B105-2034BF33B4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D0E50-1AD1-45C7-9A89-351C020EA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22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28CAD0B-9358-4428-BE8D-435688938AB3}"/>
              </a:ext>
            </a:extLst>
          </p:cNvPr>
          <p:cNvSpPr txBox="1"/>
          <p:nvPr/>
        </p:nvSpPr>
        <p:spPr>
          <a:xfrm>
            <a:off x="93105" y="50592"/>
            <a:ext cx="11849512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Component 1 – Learning Aim A – Understand human growth and development across life stages and the factors that affect it.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32FF166-2C80-453B-B4F5-AAA5140E6A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908750"/>
              </p:ext>
            </p:extLst>
          </p:nvPr>
        </p:nvGraphicFramePr>
        <p:xfrm>
          <a:off x="93105" y="458329"/>
          <a:ext cx="6359946" cy="2565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635">
                  <a:extLst>
                    <a:ext uri="{9D8B030D-6E8A-4147-A177-3AD203B41FA5}">
                      <a16:colId xmlns:a16="http://schemas.microsoft.com/office/drawing/2014/main" val="2246037466"/>
                    </a:ext>
                  </a:extLst>
                </a:gridCol>
                <a:gridCol w="5067311">
                  <a:extLst>
                    <a:ext uri="{9D8B030D-6E8A-4147-A177-3AD203B41FA5}">
                      <a16:colId xmlns:a16="http://schemas.microsoft.com/office/drawing/2014/main" val="2461760769"/>
                    </a:ext>
                  </a:extLst>
                </a:gridCol>
              </a:tblGrid>
              <a:tr h="209304">
                <a:tc gridSpan="2"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 A – Life Stages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136720"/>
                  </a:ext>
                </a:extLst>
              </a:tr>
              <a:tr h="340119">
                <a:tc>
                  <a:txBody>
                    <a:bodyPr/>
                    <a:lstStyle/>
                    <a:p>
                      <a:r>
                        <a:rPr lang="en-GB" sz="1000" dirty="0"/>
                        <a:t>Infancy 0-2 years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Still dependent on parents or caregivers but growing quickly and developing physical skills.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159328"/>
                  </a:ext>
                </a:extLst>
              </a:tr>
              <a:tr h="340119">
                <a:tc>
                  <a:txBody>
                    <a:bodyPr/>
                    <a:lstStyle/>
                    <a:p>
                      <a:r>
                        <a:rPr lang="en-GB" sz="1000" dirty="0"/>
                        <a:t>Early </a:t>
                      </a:r>
                    </a:p>
                    <a:p>
                      <a:r>
                        <a:rPr lang="en-GB" sz="1000" dirty="0"/>
                        <a:t>Childhood 3-8 years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Becoming increasingly independent, improving thought processes and learning how to develop friendships.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689788"/>
                  </a:ext>
                </a:extLst>
              </a:tr>
              <a:tr h="340119">
                <a:tc>
                  <a:txBody>
                    <a:bodyPr/>
                    <a:lstStyle/>
                    <a:p>
                      <a:r>
                        <a:rPr lang="en-GB" sz="1000" dirty="0"/>
                        <a:t>Adolescence 9-18 years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Experiencing puberty, which brings physical and emotional changes.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469380"/>
                  </a:ext>
                </a:extLst>
              </a:tr>
              <a:tr h="340119">
                <a:tc>
                  <a:txBody>
                    <a:bodyPr/>
                    <a:lstStyle/>
                    <a:p>
                      <a:r>
                        <a:rPr lang="en-GB" sz="1000" dirty="0"/>
                        <a:t>Early Adulthood 19-45 years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Leaving home, making own choices about a career and may start a family.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083501"/>
                  </a:ext>
                </a:extLst>
              </a:tr>
              <a:tr h="340119">
                <a:tc>
                  <a:txBody>
                    <a:bodyPr/>
                    <a:lstStyle/>
                    <a:p>
                      <a:r>
                        <a:rPr lang="en-GB" sz="1000" dirty="0"/>
                        <a:t>Middle Adulthood 46-65 years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Having more time to travel and take up hobbies as children may be leaving the home; beginning of the ageing process.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803998"/>
                  </a:ext>
                </a:extLst>
              </a:tr>
              <a:tr h="340119">
                <a:tc>
                  <a:txBody>
                    <a:bodyPr/>
                    <a:lstStyle/>
                    <a:p>
                      <a:r>
                        <a:rPr lang="en-GB" sz="1000" dirty="0"/>
                        <a:t>Later Adulthood 65+ years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The ageing process continues, which may affect memory and mobility.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59323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687AF22-B7D4-4FD4-8130-13ADA8D499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452633"/>
              </p:ext>
            </p:extLst>
          </p:nvPr>
        </p:nvGraphicFramePr>
        <p:xfrm>
          <a:off x="6522320" y="360480"/>
          <a:ext cx="5531805" cy="1719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7599">
                  <a:extLst>
                    <a:ext uri="{9D8B030D-6E8A-4147-A177-3AD203B41FA5}">
                      <a16:colId xmlns:a16="http://schemas.microsoft.com/office/drawing/2014/main" val="2246037466"/>
                    </a:ext>
                  </a:extLst>
                </a:gridCol>
                <a:gridCol w="4614206">
                  <a:extLst>
                    <a:ext uri="{9D8B030D-6E8A-4147-A177-3AD203B41FA5}">
                      <a16:colId xmlns:a16="http://schemas.microsoft.com/office/drawing/2014/main" val="2461760769"/>
                    </a:ext>
                  </a:extLst>
                </a:gridCol>
              </a:tblGrid>
              <a:tr h="235432">
                <a:tc gridSpan="2"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 B – PIES Development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136720"/>
                  </a:ext>
                </a:extLst>
              </a:tr>
              <a:tr h="282881">
                <a:tc>
                  <a:txBody>
                    <a:bodyPr/>
                    <a:lstStyle/>
                    <a:p>
                      <a:r>
                        <a:rPr lang="en-GB" sz="1000" dirty="0"/>
                        <a:t>Physical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Describes growth patterns and changes in mobility of the large and small muscles in the body that happen throughout life.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159328"/>
                  </a:ext>
                </a:extLst>
              </a:tr>
              <a:tr h="382577">
                <a:tc>
                  <a:txBody>
                    <a:bodyPr/>
                    <a:lstStyle/>
                    <a:p>
                      <a:r>
                        <a:rPr lang="en-GB" sz="1000" dirty="0"/>
                        <a:t>Intellectual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Describes how people develop their thinking skills, memory and language.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689788"/>
                  </a:ext>
                </a:extLst>
              </a:tr>
              <a:tr h="348385">
                <a:tc>
                  <a:txBody>
                    <a:bodyPr/>
                    <a:lstStyle/>
                    <a:p>
                      <a:r>
                        <a:rPr lang="en-GB" sz="1000" dirty="0"/>
                        <a:t>Emotional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Describes how people develop their identity and cope with feelings.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469380"/>
                  </a:ext>
                </a:extLst>
              </a:tr>
              <a:tr h="348385">
                <a:tc>
                  <a:txBody>
                    <a:bodyPr/>
                    <a:lstStyle/>
                    <a:p>
                      <a:r>
                        <a:rPr lang="en-GB" sz="1000" dirty="0"/>
                        <a:t>Social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Describes how people develop friendships and relationships.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25963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21B30E6-13E0-486F-9B02-65C9141E83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744657"/>
              </p:ext>
            </p:extLst>
          </p:nvPr>
        </p:nvGraphicFramePr>
        <p:xfrm>
          <a:off x="0" y="3215936"/>
          <a:ext cx="12191999" cy="3642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806">
                  <a:extLst>
                    <a:ext uri="{9D8B030D-6E8A-4147-A177-3AD203B41FA5}">
                      <a16:colId xmlns:a16="http://schemas.microsoft.com/office/drawing/2014/main" val="1025244633"/>
                    </a:ext>
                  </a:extLst>
                </a:gridCol>
                <a:gridCol w="5659301">
                  <a:extLst>
                    <a:ext uri="{9D8B030D-6E8A-4147-A177-3AD203B41FA5}">
                      <a16:colId xmlns:a16="http://schemas.microsoft.com/office/drawing/2014/main" val="2973529141"/>
                    </a:ext>
                  </a:extLst>
                </a:gridCol>
                <a:gridCol w="986110">
                  <a:extLst>
                    <a:ext uri="{9D8B030D-6E8A-4147-A177-3AD203B41FA5}">
                      <a16:colId xmlns:a16="http://schemas.microsoft.com/office/drawing/2014/main" val="3945618838"/>
                    </a:ext>
                  </a:extLst>
                </a:gridCol>
                <a:gridCol w="4674782">
                  <a:extLst>
                    <a:ext uri="{9D8B030D-6E8A-4147-A177-3AD203B41FA5}">
                      <a16:colId xmlns:a16="http://schemas.microsoft.com/office/drawing/2014/main" val="1105150950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000" dirty="0"/>
                        <a:t>E – Physical and Intellectual Development                                                                                                                       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000" dirty="0"/>
                        <a:t>F – Emotional and Social Development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571998"/>
                  </a:ext>
                </a:extLst>
              </a:tr>
              <a:tr h="257271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Infancy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The development of fine and gross motor skills.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Intellectual development increases rapidly. For example, by 3 months infants can remember routines and show excitement.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Infancy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Bonding and attachment occurs with primary caregiver.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Solitary play and parallel play occurs in this life stage.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460031"/>
                  </a:ext>
                </a:extLst>
              </a:tr>
              <a:tr h="502624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Early childhood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Children will master fine and gross motor skills and develop good control, co-ordination and balance.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Children become more inquisitive and enjoy exploring.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Early childhood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Children can feel content in their environment and the way they are cared for.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Friendships begin to develop and co-operative play occurs.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884370"/>
                  </a:ext>
                </a:extLst>
              </a:tr>
              <a:tr h="223388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Adolescence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The onset of puberty and the development of primary and secondary sexual characteristics.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Abstract thinking becomes important as individuals begin to think logically.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Adolescence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Emotional development can change due to individuals getting to know their identity. Concerns with self-image are also raised during this life stage.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Relationships begin to form through friendships and intimate relationships.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54623"/>
                  </a:ext>
                </a:extLst>
              </a:tr>
              <a:tr h="178838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Early Adulthood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Have reached physical peak and sexual characteristics are fully formed. A change in physical appearance can happen in this life stage.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Gained knowledge through employment.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Early Adulthood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Self-concept can change during this life stage as an affect of particular life events.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Individuals are independent and may begin to form their own family in this life stage.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603843"/>
                  </a:ext>
                </a:extLst>
              </a:tr>
              <a:tr h="363006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Middle Adulthood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Signs of ageing begin here. Women can start to experience the perimenopause and menopause.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Use their gained knowledge and experience to navigate situations.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Middle Adulthood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Lower levels of security and changes in self-image.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May experience empty nest syndrome. May expand their social circle or join new groups or hobbies.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902944"/>
                  </a:ext>
                </a:extLst>
              </a:tr>
              <a:tr h="363006">
                <a:tc>
                  <a:txBody>
                    <a:bodyPr/>
                    <a:lstStyle/>
                    <a:p>
                      <a:r>
                        <a:rPr lang="en-GB" sz="1000" dirty="0"/>
                        <a:t>Later Adulthood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The rate of ageing continues and varies for each person. For example, greying of hair and loss of elasticity.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Can retain knowledge but speed of thinking can decline. Another effect of ageing can be a decline in memory.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Later Adulthood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Self-concept can change due to bereavement and changes in life circumstances.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Retirement occurs in this life stage and social life can alter due to bereavement or effects of ageing.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7538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0252874-8558-4685-AE13-0D3616383E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853624"/>
              </p:ext>
            </p:extLst>
          </p:nvPr>
        </p:nvGraphicFramePr>
        <p:xfrm>
          <a:off x="6779198" y="2161268"/>
          <a:ext cx="4872332" cy="954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509">
                  <a:extLst>
                    <a:ext uri="{9D8B030D-6E8A-4147-A177-3AD203B41FA5}">
                      <a16:colId xmlns:a16="http://schemas.microsoft.com/office/drawing/2014/main" val="1173212003"/>
                    </a:ext>
                  </a:extLst>
                </a:gridCol>
                <a:gridCol w="3235823">
                  <a:extLst>
                    <a:ext uri="{9D8B030D-6E8A-4147-A177-3AD203B41FA5}">
                      <a16:colId xmlns:a16="http://schemas.microsoft.com/office/drawing/2014/main" val="3260439775"/>
                    </a:ext>
                  </a:extLst>
                </a:gridCol>
              </a:tblGrid>
              <a:tr h="210430">
                <a:tc gridSpan="2">
                  <a:txBody>
                    <a:bodyPr/>
                    <a:lstStyle/>
                    <a:p>
                      <a:r>
                        <a:rPr lang="en-GB" sz="1000" dirty="0"/>
                        <a:t>C   - Key Terms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879177"/>
                  </a:ext>
                </a:extLst>
              </a:tr>
              <a:tr h="358973">
                <a:tc>
                  <a:txBody>
                    <a:bodyPr/>
                    <a:lstStyle/>
                    <a:p>
                      <a:r>
                        <a:rPr lang="en-GB" sz="1000" dirty="0"/>
                        <a:t>Growth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Individuals getting bigger and stronger.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877143"/>
                  </a:ext>
                </a:extLst>
              </a:tr>
              <a:tr h="351895">
                <a:tc>
                  <a:txBody>
                    <a:bodyPr/>
                    <a:lstStyle/>
                    <a:p>
                      <a:r>
                        <a:rPr lang="en-GB" sz="1000" dirty="0"/>
                        <a:t>Development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The skills and feeling we have.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17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109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28CAD0B-9358-4428-BE8D-435688938AB3}"/>
              </a:ext>
            </a:extLst>
          </p:cNvPr>
          <p:cNvSpPr txBox="1"/>
          <p:nvPr/>
        </p:nvSpPr>
        <p:spPr>
          <a:xfrm>
            <a:off x="93105" y="50592"/>
            <a:ext cx="11849512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Component 1 – Learning Aim A2– Factors affecting growth and development.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32FF166-2C80-453B-B4F5-AAA5140E6A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616214"/>
              </p:ext>
            </p:extLst>
          </p:nvPr>
        </p:nvGraphicFramePr>
        <p:xfrm>
          <a:off x="93105" y="458329"/>
          <a:ext cx="6359946" cy="2284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635">
                  <a:extLst>
                    <a:ext uri="{9D8B030D-6E8A-4147-A177-3AD203B41FA5}">
                      <a16:colId xmlns:a16="http://schemas.microsoft.com/office/drawing/2014/main" val="2246037466"/>
                    </a:ext>
                  </a:extLst>
                </a:gridCol>
                <a:gridCol w="5067311">
                  <a:extLst>
                    <a:ext uri="{9D8B030D-6E8A-4147-A177-3AD203B41FA5}">
                      <a16:colId xmlns:a16="http://schemas.microsoft.com/office/drawing/2014/main" val="2461760769"/>
                    </a:ext>
                  </a:extLst>
                </a:gridCol>
              </a:tblGrid>
              <a:tr h="209304">
                <a:tc gridSpan="2">
                  <a:txBody>
                    <a:bodyPr/>
                    <a:lstStyle/>
                    <a:p>
                      <a:pPr algn="l"/>
                      <a:endParaRPr lang="en-GB" sz="1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136720"/>
                  </a:ext>
                </a:extLst>
              </a:tr>
              <a:tr h="340119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159328"/>
                  </a:ext>
                </a:extLst>
              </a:tr>
              <a:tr h="340119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689788"/>
                  </a:ext>
                </a:extLst>
              </a:tr>
              <a:tr h="340119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469380"/>
                  </a:ext>
                </a:extLst>
              </a:tr>
              <a:tr h="340119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083501"/>
                  </a:ext>
                </a:extLst>
              </a:tr>
              <a:tr h="340119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803998"/>
                  </a:ext>
                </a:extLst>
              </a:tr>
              <a:tr h="340119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59323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687AF22-B7D4-4FD4-8130-13ADA8D499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123202"/>
              </p:ext>
            </p:extLst>
          </p:nvPr>
        </p:nvGraphicFramePr>
        <p:xfrm>
          <a:off x="6522320" y="360480"/>
          <a:ext cx="5531805" cy="1606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7599">
                  <a:extLst>
                    <a:ext uri="{9D8B030D-6E8A-4147-A177-3AD203B41FA5}">
                      <a16:colId xmlns:a16="http://schemas.microsoft.com/office/drawing/2014/main" val="2246037466"/>
                    </a:ext>
                  </a:extLst>
                </a:gridCol>
                <a:gridCol w="4614206">
                  <a:extLst>
                    <a:ext uri="{9D8B030D-6E8A-4147-A177-3AD203B41FA5}">
                      <a16:colId xmlns:a16="http://schemas.microsoft.com/office/drawing/2014/main" val="2461760769"/>
                    </a:ext>
                  </a:extLst>
                </a:gridCol>
              </a:tblGrid>
              <a:tr h="235432">
                <a:tc gridSpan="2">
                  <a:txBody>
                    <a:bodyPr/>
                    <a:lstStyle/>
                    <a:p>
                      <a:pPr algn="l"/>
                      <a:endParaRPr lang="en-GB" sz="1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136720"/>
                  </a:ext>
                </a:extLst>
              </a:tr>
              <a:tr h="282881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159328"/>
                  </a:ext>
                </a:extLst>
              </a:tr>
              <a:tr h="382577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689788"/>
                  </a:ext>
                </a:extLst>
              </a:tr>
              <a:tr h="348385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469380"/>
                  </a:ext>
                </a:extLst>
              </a:tr>
              <a:tr h="348385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25963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21B30E6-13E0-486F-9B02-65C9141E83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764343"/>
              </p:ext>
            </p:extLst>
          </p:nvPr>
        </p:nvGraphicFramePr>
        <p:xfrm>
          <a:off x="0" y="3215936"/>
          <a:ext cx="12191999" cy="2217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806">
                  <a:extLst>
                    <a:ext uri="{9D8B030D-6E8A-4147-A177-3AD203B41FA5}">
                      <a16:colId xmlns:a16="http://schemas.microsoft.com/office/drawing/2014/main" val="1025244633"/>
                    </a:ext>
                  </a:extLst>
                </a:gridCol>
                <a:gridCol w="5659301">
                  <a:extLst>
                    <a:ext uri="{9D8B030D-6E8A-4147-A177-3AD203B41FA5}">
                      <a16:colId xmlns:a16="http://schemas.microsoft.com/office/drawing/2014/main" val="2973529141"/>
                    </a:ext>
                  </a:extLst>
                </a:gridCol>
                <a:gridCol w="986110">
                  <a:extLst>
                    <a:ext uri="{9D8B030D-6E8A-4147-A177-3AD203B41FA5}">
                      <a16:colId xmlns:a16="http://schemas.microsoft.com/office/drawing/2014/main" val="3945618838"/>
                    </a:ext>
                  </a:extLst>
                </a:gridCol>
                <a:gridCol w="4674782">
                  <a:extLst>
                    <a:ext uri="{9D8B030D-6E8A-4147-A177-3AD203B41FA5}">
                      <a16:colId xmlns:a16="http://schemas.microsoft.com/office/drawing/2014/main" val="1105150950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571998"/>
                  </a:ext>
                </a:extLst>
              </a:tr>
              <a:tr h="257271"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460031"/>
                  </a:ext>
                </a:extLst>
              </a:tr>
              <a:tr h="502624"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884370"/>
                  </a:ext>
                </a:extLst>
              </a:tr>
              <a:tr h="223388"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54623"/>
                  </a:ext>
                </a:extLst>
              </a:tr>
              <a:tr h="178838"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603843"/>
                  </a:ext>
                </a:extLst>
              </a:tr>
              <a:tr h="363006"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902944"/>
                  </a:ext>
                </a:extLst>
              </a:tr>
              <a:tr h="363006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7538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0252874-8558-4685-AE13-0D3616383E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558096"/>
              </p:ext>
            </p:extLst>
          </p:nvPr>
        </p:nvGraphicFramePr>
        <p:xfrm>
          <a:off x="6779198" y="2161268"/>
          <a:ext cx="4872332" cy="954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509">
                  <a:extLst>
                    <a:ext uri="{9D8B030D-6E8A-4147-A177-3AD203B41FA5}">
                      <a16:colId xmlns:a16="http://schemas.microsoft.com/office/drawing/2014/main" val="1173212003"/>
                    </a:ext>
                  </a:extLst>
                </a:gridCol>
                <a:gridCol w="3235823">
                  <a:extLst>
                    <a:ext uri="{9D8B030D-6E8A-4147-A177-3AD203B41FA5}">
                      <a16:colId xmlns:a16="http://schemas.microsoft.com/office/drawing/2014/main" val="3260439775"/>
                    </a:ext>
                  </a:extLst>
                </a:gridCol>
              </a:tblGrid>
              <a:tr h="210430">
                <a:tc gridSpan="2"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879177"/>
                  </a:ext>
                </a:extLst>
              </a:tr>
              <a:tr h="358973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877143"/>
                  </a:ext>
                </a:extLst>
              </a:tr>
              <a:tr h="351895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17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544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604</Words>
  <Application>Microsoft Office PowerPoint</Application>
  <PresentationFormat>Widescreen</PresentationFormat>
  <Paragraphs>68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Goodall</dc:creator>
  <cp:lastModifiedBy>Lauren Orr</cp:lastModifiedBy>
  <cp:revision>19</cp:revision>
  <dcterms:created xsi:type="dcterms:W3CDTF">2022-01-19T10:13:18Z</dcterms:created>
  <dcterms:modified xsi:type="dcterms:W3CDTF">2022-09-26T07:53:16Z</dcterms:modified>
</cp:coreProperties>
</file>