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4"/>
  </p:sldMasterIdLst>
  <p:notesMasterIdLst>
    <p:notesMasterId r:id="rId39"/>
  </p:notesMasterIdLst>
  <p:sldIdLst>
    <p:sldId id="689" r:id="rId5"/>
    <p:sldId id="604" r:id="rId6"/>
    <p:sldId id="502" r:id="rId7"/>
    <p:sldId id="559" r:id="rId8"/>
    <p:sldId id="278" r:id="rId9"/>
    <p:sldId id="303" r:id="rId10"/>
    <p:sldId id="304" r:id="rId11"/>
    <p:sldId id="305" r:id="rId12"/>
    <p:sldId id="277" r:id="rId13"/>
    <p:sldId id="310" r:id="rId14"/>
    <p:sldId id="309" r:id="rId15"/>
    <p:sldId id="272" r:id="rId16"/>
    <p:sldId id="279" r:id="rId17"/>
    <p:sldId id="271" r:id="rId18"/>
    <p:sldId id="306" r:id="rId19"/>
    <p:sldId id="276" r:id="rId20"/>
    <p:sldId id="256" r:id="rId21"/>
    <p:sldId id="257" r:id="rId22"/>
    <p:sldId id="258" r:id="rId23"/>
    <p:sldId id="259" r:id="rId24"/>
    <p:sldId id="260" r:id="rId25"/>
    <p:sldId id="261" r:id="rId26"/>
    <p:sldId id="262" r:id="rId27"/>
    <p:sldId id="263" r:id="rId28"/>
    <p:sldId id="264" r:id="rId29"/>
    <p:sldId id="265" r:id="rId30"/>
    <p:sldId id="266" r:id="rId31"/>
    <p:sldId id="267" r:id="rId32"/>
    <p:sldId id="268" r:id="rId33"/>
    <p:sldId id="269" r:id="rId34"/>
    <p:sldId id="598" r:id="rId35"/>
    <p:sldId id="602" r:id="rId36"/>
    <p:sldId id="603" r:id="rId37"/>
    <p:sldId id="599" r:id="rId38"/>
  </p:sldIdLst>
  <p:sldSz cx="6858000" cy="9906000" type="A4"/>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Boyd" initials="MB" lastIdx="1" clrIdx="0">
    <p:extLst>
      <p:ext uri="{19B8F6BF-5375-455C-9EA6-DF929625EA0E}">
        <p15:presenceInfo xmlns:p15="http://schemas.microsoft.com/office/powerpoint/2012/main" userId="Melissa Boy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autoAdjust="0"/>
    <p:restoredTop sz="96265" autoAdjust="0"/>
  </p:normalViewPr>
  <p:slideViewPr>
    <p:cSldViewPr>
      <p:cViewPr>
        <p:scale>
          <a:sx n="80" d="100"/>
          <a:sy n="80" d="100"/>
        </p:scale>
        <p:origin x="42" y="42"/>
      </p:cViewPr>
      <p:guideLst>
        <p:guide orient="horz" pos="312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37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0"/>
            <a:ext cx="2945659" cy="493713"/>
          </a:xfrm>
          <a:prstGeom prst="rect">
            <a:avLst/>
          </a:prstGeom>
        </p:spPr>
        <p:txBody>
          <a:bodyPr vert="horz" lIns="91440" tIns="45720" rIns="91440" bIns="45720" rtlCol="0"/>
          <a:lstStyle>
            <a:lvl1pPr algn="r">
              <a:defRPr sz="1200"/>
            </a:lvl1pPr>
          </a:lstStyle>
          <a:p>
            <a:fld id="{538DE373-2ADD-4182-B99C-2B9D8DA25FF3}" type="datetimeFigureOut">
              <a:rPr lang="en-GB" smtClean="0"/>
              <a:pPr/>
              <a:t>24/07/2022</a:t>
            </a:fld>
            <a:endParaRPr lang="en-GB"/>
          </a:p>
        </p:txBody>
      </p:sp>
      <p:sp>
        <p:nvSpPr>
          <p:cNvPr id="4" name="Slide Image Placeholder 3"/>
          <p:cNvSpPr>
            <a:spLocks noGrp="1" noRot="1" noChangeAspect="1"/>
          </p:cNvSpPr>
          <p:nvPr>
            <p:ph type="sldImg" idx="2"/>
          </p:nvPr>
        </p:nvSpPr>
        <p:spPr>
          <a:xfrm>
            <a:off x="2117725" y="741363"/>
            <a:ext cx="2562225" cy="37020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690269"/>
            <a:ext cx="5438140" cy="4443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378823"/>
            <a:ext cx="2945659" cy="49371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378823"/>
            <a:ext cx="2945659" cy="493713"/>
          </a:xfrm>
          <a:prstGeom prst="rect">
            <a:avLst/>
          </a:prstGeom>
        </p:spPr>
        <p:txBody>
          <a:bodyPr vert="horz" lIns="91440" tIns="45720" rIns="91440" bIns="45720" rtlCol="0" anchor="b"/>
          <a:lstStyle>
            <a:lvl1pPr algn="r">
              <a:defRPr sz="1200"/>
            </a:lvl1pPr>
          </a:lstStyle>
          <a:p>
            <a:fld id="{19AB300B-7437-47FF-803B-BF62778AACC4}"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3077282"/>
            <a:ext cx="5829300" cy="2123369"/>
          </a:xfrm>
        </p:spPr>
        <p:txBody>
          <a:bodyPr/>
          <a:lstStyle/>
          <a:p>
            <a:r>
              <a:rPr lang="en-US"/>
              <a:t>Click to edit Master title style</a:t>
            </a:r>
            <a:endParaRPr lang="en-GB"/>
          </a:p>
        </p:txBody>
      </p:sp>
      <p:sp>
        <p:nvSpPr>
          <p:cNvPr id="3" name="Subtitle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45EDFC8-2C07-47C8-B8FA-3A7C48FAEA9D}" type="datetime1">
              <a:rPr lang="en-GB" smtClean="0"/>
              <a:pPr/>
              <a:t>24/07/2022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10EBAA-92EB-4343-B6D5-25298559C073}"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673A715-6ABE-4F8A-8F23-83CBF0C72384}" type="datetime1">
              <a:rPr lang="en-GB" smtClean="0"/>
              <a:pPr/>
              <a:t>24/07/2022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10EBAA-92EB-4343-B6D5-25298559C073}"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573264"/>
            <a:ext cx="1157288" cy="1220822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57175" y="573264"/>
            <a:ext cx="3357563" cy="122082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AF7D244-029A-4A5A-A2AD-B6E1DBE15226}" type="datetime1">
              <a:rPr lang="en-GB" smtClean="0"/>
              <a:pPr/>
              <a:t>24/07/2022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10EBAA-92EB-4343-B6D5-25298559C073}"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96A656A-8968-4AD2-8B6B-24235A60FA28}" type="datetime1">
              <a:rPr lang="en-GB" smtClean="0"/>
              <a:pPr/>
              <a:t>24/07/2022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10EBAA-92EB-4343-B6D5-25298559C073}"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6365523"/>
            <a:ext cx="5829300" cy="1967442"/>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359994-9214-420D-8B17-6A8EF8B74E4E}" type="datetime1">
              <a:rPr lang="en-GB" smtClean="0"/>
              <a:pPr/>
              <a:t>24/07/2022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10EBAA-92EB-4343-B6D5-25298559C073}"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7175"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628900"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C6B6AD2-D13C-4D4F-A158-A148879C70A0}" type="datetime1">
              <a:rPr lang="en-GB" smtClean="0"/>
              <a:pPr/>
              <a:t>24/07/2022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10EBAA-92EB-4343-B6D5-25298559C073}"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96699"/>
            <a:ext cx="6172200" cy="1651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83769"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A7CFB75-AA14-48DC-95C6-4D66ACD07C2A}" type="datetime1">
              <a:rPr lang="en-GB" smtClean="0"/>
              <a:pPr/>
              <a:t>24/07/2022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910EBAA-92EB-4343-B6D5-25298559C073}"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075BEB7-A88C-4F07-8151-D2701833B8E5}" type="datetime1">
              <a:rPr lang="en-GB" smtClean="0"/>
              <a:pPr/>
              <a:t>24/07/2022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10EBAA-92EB-4343-B6D5-25298559C073}"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A24D2D-D496-4039-A7E2-A3798EE5B847}" type="datetime1">
              <a:rPr lang="en-GB" smtClean="0"/>
              <a:pPr/>
              <a:t>24/07/2022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910EBAA-92EB-4343-B6D5-25298559C073}"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94405"/>
            <a:ext cx="2256235" cy="1678517"/>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2681287"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42900"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87F0EA-D867-4539-93F5-35342E09A491}" type="datetime1">
              <a:rPr lang="en-GB" smtClean="0"/>
              <a:pPr/>
              <a:t>24/07/2022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10EBAA-92EB-4343-B6D5-25298559C073}"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934200"/>
            <a:ext cx="4114800" cy="818622"/>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68E0ED-3BB3-4DC4-83B9-FD68DD67E411}" type="datetime1">
              <a:rPr lang="en-GB" smtClean="0"/>
              <a:pPr/>
              <a:t>24/07/2022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10EBAA-92EB-4343-B6D5-25298559C073}"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42900" y="2311401"/>
            <a:ext cx="6172200" cy="65375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42900" y="9181395"/>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49948A60-E59E-4177-A21C-FDE5947BAE42}" type="datetime1">
              <a:rPr lang="en-GB" smtClean="0"/>
              <a:pPr/>
              <a:t>24/07/2022</a:t>
            </a:fld>
            <a:endParaRPr lang="en-GB"/>
          </a:p>
        </p:txBody>
      </p:sp>
      <p:sp>
        <p:nvSpPr>
          <p:cNvPr id="5" name="Footer Placeholder 4"/>
          <p:cNvSpPr>
            <a:spLocks noGrp="1"/>
          </p:cNvSpPr>
          <p:nvPr>
            <p:ph type="ftr" sz="quarter" idx="3"/>
          </p:nvPr>
        </p:nvSpPr>
        <p:spPr>
          <a:xfrm>
            <a:off x="2343150" y="9181395"/>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914900" y="9181395"/>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2910EBAA-92EB-4343-B6D5-25298559C073}"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4A3892-E892-44D1-A453-8F79547B0BA2}"/>
              </a:ext>
            </a:extLst>
          </p:cNvPr>
          <p:cNvSpPr>
            <a:spLocks noGrp="1"/>
          </p:cNvSpPr>
          <p:nvPr>
            <p:ph type="sldNum" sz="quarter" idx="12"/>
          </p:nvPr>
        </p:nvSpPr>
        <p:spPr/>
        <p:txBody>
          <a:bodyPr/>
          <a:lstStyle/>
          <a:p>
            <a:fld id="{2910EBAA-92EB-4343-B6D5-25298559C073}" type="slidenum">
              <a:rPr lang="en-GB" smtClean="0"/>
              <a:pPr/>
              <a:t>1</a:t>
            </a:fld>
            <a:endParaRPr lang="en-GB"/>
          </a:p>
        </p:txBody>
      </p:sp>
      <p:sp>
        <p:nvSpPr>
          <p:cNvPr id="4" name="TextBox 3">
            <a:extLst>
              <a:ext uri="{FF2B5EF4-FFF2-40B4-BE49-F238E27FC236}">
                <a16:creationId xmlns:a16="http://schemas.microsoft.com/office/drawing/2014/main" id="{69E134AB-2AC6-485E-9474-698AE082C6C7}"/>
              </a:ext>
            </a:extLst>
          </p:cNvPr>
          <p:cNvSpPr txBox="1"/>
          <p:nvPr/>
        </p:nvSpPr>
        <p:spPr>
          <a:xfrm>
            <a:off x="720308" y="2854823"/>
            <a:ext cx="5417382" cy="6247864"/>
          </a:xfrm>
          <a:prstGeom prst="rect">
            <a:avLst/>
          </a:prstGeom>
          <a:noFill/>
        </p:spPr>
        <p:txBody>
          <a:bodyPr wrap="square" rtlCol="0">
            <a:spAutoFit/>
          </a:bodyPr>
          <a:lstStyle/>
          <a:p>
            <a:pPr algn="ctr"/>
            <a:r>
              <a:rPr lang="en-GB" sz="2500" dirty="0"/>
              <a:t>OCR GCSE Music Terminology Introductory Booklet</a:t>
            </a:r>
          </a:p>
          <a:p>
            <a:pPr algn="ctr"/>
            <a:endParaRPr lang="en-GB" sz="2500" dirty="0"/>
          </a:p>
          <a:p>
            <a:pPr algn="ctr"/>
            <a:endParaRPr lang="en-GB" sz="2500" dirty="0"/>
          </a:p>
          <a:p>
            <a:pPr algn="ctr"/>
            <a:endParaRPr lang="en-GB" sz="2500" dirty="0"/>
          </a:p>
          <a:p>
            <a:pPr algn="ctr"/>
            <a:endParaRPr lang="en-GB" sz="2500" dirty="0"/>
          </a:p>
          <a:p>
            <a:pPr algn="ctr"/>
            <a:endParaRPr lang="en-GB" sz="2500" dirty="0"/>
          </a:p>
          <a:p>
            <a:pPr algn="ctr"/>
            <a:endParaRPr lang="en-GB" sz="2500" dirty="0"/>
          </a:p>
          <a:p>
            <a:pPr algn="ctr"/>
            <a:endParaRPr lang="en-GB" sz="2500" dirty="0"/>
          </a:p>
          <a:p>
            <a:pPr algn="ctr"/>
            <a:endParaRPr lang="en-GB" sz="2500" dirty="0"/>
          </a:p>
          <a:p>
            <a:pPr algn="ctr"/>
            <a:endParaRPr lang="en-GB" sz="2500" dirty="0"/>
          </a:p>
          <a:p>
            <a:pPr algn="ctr"/>
            <a:endParaRPr lang="en-GB" sz="2500" dirty="0"/>
          </a:p>
          <a:p>
            <a:pPr algn="ctr"/>
            <a:r>
              <a:rPr lang="en-GB" sz="2500" dirty="0"/>
              <a:t>Name: ____________________</a:t>
            </a:r>
          </a:p>
          <a:p>
            <a:pPr algn="ctr"/>
            <a:endParaRPr lang="en-GB" sz="2500" dirty="0"/>
          </a:p>
          <a:p>
            <a:pPr algn="ctr"/>
            <a:r>
              <a:rPr lang="en-GB" sz="2500" dirty="0"/>
              <a:t>Teacher:___________________</a:t>
            </a:r>
          </a:p>
          <a:p>
            <a:pPr algn="ctr"/>
            <a:endParaRPr lang="en-GB" sz="2500" dirty="0"/>
          </a:p>
        </p:txBody>
      </p:sp>
      <p:pic>
        <p:nvPicPr>
          <p:cNvPr id="5" name="Picture 4">
            <a:extLst>
              <a:ext uri="{FF2B5EF4-FFF2-40B4-BE49-F238E27FC236}">
                <a16:creationId xmlns:a16="http://schemas.microsoft.com/office/drawing/2014/main" id="{FAA87BB9-2612-4A94-9F69-F70037322590}"/>
              </a:ext>
            </a:extLst>
          </p:cNvPr>
          <p:cNvPicPr>
            <a:picLocks noChangeAspect="1"/>
          </p:cNvPicPr>
          <p:nvPr/>
        </p:nvPicPr>
        <p:blipFill>
          <a:blip r:embed="rId2"/>
          <a:stretch>
            <a:fillRect/>
          </a:stretch>
        </p:blipFill>
        <p:spPr>
          <a:xfrm>
            <a:off x="574723" y="122361"/>
            <a:ext cx="5708554" cy="2651244"/>
          </a:xfrm>
          <a:prstGeom prst="rect">
            <a:avLst/>
          </a:prstGeom>
        </p:spPr>
      </p:pic>
      <p:pic>
        <p:nvPicPr>
          <p:cNvPr id="1026" name="Picture 2" descr="Piano Keys Pop Art by lcstolz on DeviantArt">
            <a:extLst>
              <a:ext uri="{FF2B5EF4-FFF2-40B4-BE49-F238E27FC236}">
                <a16:creationId xmlns:a16="http://schemas.microsoft.com/office/drawing/2014/main" id="{6B567C74-72CE-4480-8C04-5FAEE269A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4727" y="3872880"/>
            <a:ext cx="3708543" cy="2966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760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5C752-349F-C3B1-3697-93CEEA7F6E6D}"/>
              </a:ext>
            </a:extLst>
          </p:cNvPr>
          <p:cNvPicPr>
            <a:picLocks noChangeAspect="1"/>
          </p:cNvPicPr>
          <p:nvPr/>
        </p:nvPicPr>
        <p:blipFill>
          <a:blip r:embed="rId2"/>
          <a:stretch>
            <a:fillRect/>
          </a:stretch>
        </p:blipFill>
        <p:spPr>
          <a:xfrm rot="16200000">
            <a:off x="-894241" y="1733773"/>
            <a:ext cx="8568069" cy="6426052"/>
          </a:xfrm>
          <a:prstGeom prst="rect">
            <a:avLst/>
          </a:prstGeom>
        </p:spPr>
      </p:pic>
    </p:spTree>
    <p:extLst>
      <p:ext uri="{BB962C8B-B14F-4D97-AF65-F5344CB8AC3E}">
        <p14:creationId xmlns:p14="http://schemas.microsoft.com/office/powerpoint/2010/main" val="4043205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8E006-DB6A-5C65-274E-DC545AF86983}"/>
              </a:ext>
            </a:extLst>
          </p:cNvPr>
          <p:cNvPicPr>
            <a:picLocks noChangeAspect="1"/>
          </p:cNvPicPr>
          <p:nvPr/>
        </p:nvPicPr>
        <p:blipFill>
          <a:blip r:embed="rId2"/>
          <a:stretch>
            <a:fillRect/>
          </a:stretch>
        </p:blipFill>
        <p:spPr>
          <a:xfrm>
            <a:off x="443909" y="475364"/>
            <a:ext cx="5970182" cy="4413841"/>
          </a:xfrm>
          <a:prstGeom prst="rect">
            <a:avLst/>
          </a:prstGeom>
        </p:spPr>
      </p:pic>
      <p:pic>
        <p:nvPicPr>
          <p:cNvPr id="7" name="Picture 6">
            <a:extLst>
              <a:ext uri="{FF2B5EF4-FFF2-40B4-BE49-F238E27FC236}">
                <a16:creationId xmlns:a16="http://schemas.microsoft.com/office/drawing/2014/main" id="{078FF3E7-7DD4-091B-FE57-957AE541CA3B}"/>
              </a:ext>
            </a:extLst>
          </p:cNvPr>
          <p:cNvPicPr>
            <a:picLocks noChangeAspect="1"/>
          </p:cNvPicPr>
          <p:nvPr/>
        </p:nvPicPr>
        <p:blipFill>
          <a:blip r:embed="rId3"/>
          <a:stretch>
            <a:fillRect/>
          </a:stretch>
        </p:blipFill>
        <p:spPr>
          <a:xfrm>
            <a:off x="443909" y="4953001"/>
            <a:ext cx="5970182" cy="4477637"/>
          </a:xfrm>
          <a:prstGeom prst="rect">
            <a:avLst/>
          </a:prstGeom>
        </p:spPr>
      </p:pic>
    </p:spTree>
    <p:extLst>
      <p:ext uri="{BB962C8B-B14F-4D97-AF65-F5344CB8AC3E}">
        <p14:creationId xmlns:p14="http://schemas.microsoft.com/office/powerpoint/2010/main" val="2192698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53BEC-56A5-436E-B22A-3C864B959A0A}"/>
              </a:ext>
            </a:extLst>
          </p:cNvPr>
          <p:cNvPicPr>
            <a:picLocks noChangeAspect="1"/>
          </p:cNvPicPr>
          <p:nvPr/>
        </p:nvPicPr>
        <p:blipFill rotWithShape="1">
          <a:blip r:embed="rId2"/>
          <a:srcRect l="3100" t="4584" r="2946"/>
          <a:stretch/>
        </p:blipFill>
        <p:spPr>
          <a:xfrm rot="16200000">
            <a:off x="-963508" y="1800725"/>
            <a:ext cx="8785016" cy="6304550"/>
          </a:xfrm>
          <a:prstGeom prst="rect">
            <a:avLst/>
          </a:prstGeom>
        </p:spPr>
      </p:pic>
    </p:spTree>
    <p:extLst>
      <p:ext uri="{BB962C8B-B14F-4D97-AF65-F5344CB8AC3E}">
        <p14:creationId xmlns:p14="http://schemas.microsoft.com/office/powerpoint/2010/main" val="4076009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A4920A-177B-85AC-25A5-61C279CA5189}"/>
              </a:ext>
            </a:extLst>
          </p:cNvPr>
          <p:cNvPicPr>
            <a:picLocks noChangeAspect="1"/>
          </p:cNvPicPr>
          <p:nvPr/>
        </p:nvPicPr>
        <p:blipFill>
          <a:blip r:embed="rId2"/>
          <a:stretch>
            <a:fillRect/>
          </a:stretch>
        </p:blipFill>
        <p:spPr>
          <a:xfrm rot="16200000">
            <a:off x="-931576" y="1979974"/>
            <a:ext cx="8976333" cy="6113721"/>
          </a:xfrm>
          <a:prstGeom prst="rect">
            <a:avLst/>
          </a:prstGeom>
        </p:spPr>
      </p:pic>
    </p:spTree>
    <p:extLst>
      <p:ext uri="{BB962C8B-B14F-4D97-AF65-F5344CB8AC3E}">
        <p14:creationId xmlns:p14="http://schemas.microsoft.com/office/powerpoint/2010/main" val="701928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D3E7D8-B524-4F0B-AF47-B3F273154578}"/>
              </a:ext>
            </a:extLst>
          </p:cNvPr>
          <p:cNvPicPr>
            <a:picLocks noChangeAspect="1"/>
          </p:cNvPicPr>
          <p:nvPr/>
        </p:nvPicPr>
        <p:blipFill rotWithShape="1">
          <a:blip r:embed="rId2"/>
          <a:srcRect l="2494" t="4804" r="2946"/>
          <a:stretch/>
        </p:blipFill>
        <p:spPr>
          <a:xfrm rot="16200000">
            <a:off x="-1063260" y="1787434"/>
            <a:ext cx="8899455" cy="6331133"/>
          </a:xfrm>
          <a:prstGeom prst="rect">
            <a:avLst/>
          </a:prstGeom>
        </p:spPr>
      </p:pic>
    </p:spTree>
    <p:extLst>
      <p:ext uri="{BB962C8B-B14F-4D97-AF65-F5344CB8AC3E}">
        <p14:creationId xmlns:p14="http://schemas.microsoft.com/office/powerpoint/2010/main" val="2060240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0E043E-611B-B3C3-7A8B-47532C269170}"/>
              </a:ext>
            </a:extLst>
          </p:cNvPr>
          <p:cNvPicPr>
            <a:picLocks noChangeAspect="1"/>
          </p:cNvPicPr>
          <p:nvPr/>
        </p:nvPicPr>
        <p:blipFill>
          <a:blip r:embed="rId2"/>
          <a:stretch>
            <a:fillRect/>
          </a:stretch>
        </p:blipFill>
        <p:spPr>
          <a:xfrm rot="16200000">
            <a:off x="-885383" y="1671751"/>
            <a:ext cx="8667308" cy="6500481"/>
          </a:xfrm>
          <a:prstGeom prst="rect">
            <a:avLst/>
          </a:prstGeom>
        </p:spPr>
      </p:pic>
    </p:spTree>
    <p:extLst>
      <p:ext uri="{BB962C8B-B14F-4D97-AF65-F5344CB8AC3E}">
        <p14:creationId xmlns:p14="http://schemas.microsoft.com/office/powerpoint/2010/main" val="1038920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6384C3-93FE-44CE-40E9-47523CA17970}"/>
              </a:ext>
            </a:extLst>
          </p:cNvPr>
          <p:cNvPicPr>
            <a:picLocks noChangeAspect="1"/>
          </p:cNvPicPr>
          <p:nvPr/>
        </p:nvPicPr>
        <p:blipFill>
          <a:blip r:embed="rId2"/>
          <a:stretch>
            <a:fillRect/>
          </a:stretch>
        </p:blipFill>
        <p:spPr>
          <a:xfrm>
            <a:off x="91263" y="909322"/>
            <a:ext cx="3755219" cy="6164227"/>
          </a:xfrm>
          <a:prstGeom prst="rect">
            <a:avLst/>
          </a:prstGeom>
        </p:spPr>
      </p:pic>
      <p:pic>
        <p:nvPicPr>
          <p:cNvPr id="3" name="Picture 2">
            <a:extLst>
              <a:ext uri="{FF2B5EF4-FFF2-40B4-BE49-F238E27FC236}">
                <a16:creationId xmlns:a16="http://schemas.microsoft.com/office/drawing/2014/main" id="{0B296ED5-313A-170D-77C3-17F3EF850DC0}"/>
              </a:ext>
            </a:extLst>
          </p:cNvPr>
          <p:cNvPicPr>
            <a:picLocks noChangeAspect="1"/>
          </p:cNvPicPr>
          <p:nvPr/>
        </p:nvPicPr>
        <p:blipFill>
          <a:blip r:embed="rId3"/>
          <a:stretch>
            <a:fillRect/>
          </a:stretch>
        </p:blipFill>
        <p:spPr>
          <a:xfrm>
            <a:off x="91263" y="7112431"/>
            <a:ext cx="6719777" cy="2324852"/>
          </a:xfrm>
          <a:prstGeom prst="rect">
            <a:avLst/>
          </a:prstGeom>
        </p:spPr>
      </p:pic>
      <p:pic>
        <p:nvPicPr>
          <p:cNvPr id="4" name="Picture 3">
            <a:extLst>
              <a:ext uri="{FF2B5EF4-FFF2-40B4-BE49-F238E27FC236}">
                <a16:creationId xmlns:a16="http://schemas.microsoft.com/office/drawing/2014/main" id="{DC9B7F44-1DC9-666A-B8DE-C03E9F3D01D5}"/>
              </a:ext>
            </a:extLst>
          </p:cNvPr>
          <p:cNvPicPr>
            <a:picLocks noChangeAspect="1"/>
          </p:cNvPicPr>
          <p:nvPr/>
        </p:nvPicPr>
        <p:blipFill>
          <a:blip r:embed="rId4"/>
          <a:stretch>
            <a:fillRect/>
          </a:stretch>
        </p:blipFill>
        <p:spPr>
          <a:xfrm rot="16200000">
            <a:off x="2021469" y="2328280"/>
            <a:ext cx="6604830" cy="2885707"/>
          </a:xfrm>
          <a:prstGeom prst="rect">
            <a:avLst/>
          </a:prstGeom>
        </p:spPr>
      </p:pic>
      <p:sp>
        <p:nvSpPr>
          <p:cNvPr id="5" name="TextBox 4">
            <a:extLst>
              <a:ext uri="{FF2B5EF4-FFF2-40B4-BE49-F238E27FC236}">
                <a16:creationId xmlns:a16="http://schemas.microsoft.com/office/drawing/2014/main" id="{CFB76ACB-0636-F50D-C48A-FF241B126909}"/>
              </a:ext>
            </a:extLst>
          </p:cNvPr>
          <p:cNvSpPr txBox="1"/>
          <p:nvPr/>
        </p:nvSpPr>
        <p:spPr>
          <a:xfrm>
            <a:off x="1180214" y="468717"/>
            <a:ext cx="2359044" cy="369332"/>
          </a:xfrm>
          <a:prstGeom prst="rect">
            <a:avLst/>
          </a:prstGeom>
          <a:noFill/>
        </p:spPr>
        <p:txBody>
          <a:bodyPr wrap="none" rtlCol="0">
            <a:spAutoFit/>
          </a:bodyPr>
          <a:lstStyle/>
          <a:p>
            <a:r>
              <a:rPr lang="en-GB" dirty="0"/>
              <a:t>Keyboard and Notation</a:t>
            </a:r>
          </a:p>
        </p:txBody>
      </p:sp>
    </p:spTree>
    <p:extLst>
      <p:ext uri="{BB962C8B-B14F-4D97-AF65-F5344CB8AC3E}">
        <p14:creationId xmlns:p14="http://schemas.microsoft.com/office/powerpoint/2010/main" val="369319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1E8E7D-2204-8AD9-40E4-11A17D7FDDF4}"/>
              </a:ext>
            </a:extLst>
          </p:cNvPr>
          <p:cNvPicPr>
            <a:picLocks noChangeAspect="1"/>
          </p:cNvPicPr>
          <p:nvPr/>
        </p:nvPicPr>
        <p:blipFill rotWithShape="1">
          <a:blip r:embed="rId2"/>
          <a:srcRect l="9315" t="3750" r="9536" b="12344"/>
          <a:stretch/>
        </p:blipFill>
        <p:spPr>
          <a:xfrm>
            <a:off x="514351" y="500089"/>
            <a:ext cx="6086475" cy="8905823"/>
          </a:xfrm>
          <a:prstGeom prst="rect">
            <a:avLst/>
          </a:prstGeom>
        </p:spPr>
      </p:pic>
      <p:sp>
        <p:nvSpPr>
          <p:cNvPr id="3" name="Title 6">
            <a:extLst>
              <a:ext uri="{FF2B5EF4-FFF2-40B4-BE49-F238E27FC236}">
                <a16:creationId xmlns:a16="http://schemas.microsoft.com/office/drawing/2014/main" id="{898D945C-AA81-43ED-A110-EE7A9032374A}"/>
              </a:ext>
            </a:extLst>
          </p:cNvPr>
          <p:cNvSpPr txBox="1">
            <a:spLocks/>
          </p:cNvSpPr>
          <p:nvPr/>
        </p:nvSpPr>
        <p:spPr>
          <a:xfrm>
            <a:off x="342900" y="176502"/>
            <a:ext cx="6172200"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b="1"/>
              <a:t>Glossary</a:t>
            </a:r>
            <a:endParaRPr lang="en-GB" sz="2000" b="1" dirty="0"/>
          </a:p>
        </p:txBody>
      </p:sp>
    </p:spTree>
    <p:extLst>
      <p:ext uri="{BB962C8B-B14F-4D97-AF65-F5344CB8AC3E}">
        <p14:creationId xmlns:p14="http://schemas.microsoft.com/office/powerpoint/2010/main" val="3231208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F51351-C027-A1EA-8C96-2E5ED18E3A28}"/>
              </a:ext>
            </a:extLst>
          </p:cNvPr>
          <p:cNvPicPr>
            <a:picLocks noChangeAspect="1"/>
          </p:cNvPicPr>
          <p:nvPr/>
        </p:nvPicPr>
        <p:blipFill rotWithShape="1">
          <a:blip r:embed="rId2"/>
          <a:srcRect l="9536" t="3750" r="9757" b="50000"/>
          <a:stretch/>
        </p:blipFill>
        <p:spPr>
          <a:xfrm>
            <a:off x="838183" y="495300"/>
            <a:ext cx="5126849" cy="4157664"/>
          </a:xfrm>
          <a:prstGeom prst="rect">
            <a:avLst/>
          </a:prstGeom>
        </p:spPr>
      </p:pic>
      <p:pic>
        <p:nvPicPr>
          <p:cNvPr id="6" name="Picture 5">
            <a:extLst>
              <a:ext uri="{FF2B5EF4-FFF2-40B4-BE49-F238E27FC236}">
                <a16:creationId xmlns:a16="http://schemas.microsoft.com/office/drawing/2014/main" id="{18C0D4CB-52CD-BBA7-3468-FBED44A220E1}"/>
              </a:ext>
            </a:extLst>
          </p:cNvPr>
          <p:cNvPicPr>
            <a:picLocks noChangeAspect="1"/>
          </p:cNvPicPr>
          <p:nvPr/>
        </p:nvPicPr>
        <p:blipFill rotWithShape="1">
          <a:blip r:embed="rId3"/>
          <a:srcRect l="9757" t="4219" b="36407"/>
          <a:stretch/>
        </p:blipFill>
        <p:spPr>
          <a:xfrm>
            <a:off x="892969" y="4652965"/>
            <a:ext cx="5072063" cy="4722497"/>
          </a:xfrm>
          <a:prstGeom prst="rect">
            <a:avLst/>
          </a:prstGeom>
        </p:spPr>
      </p:pic>
    </p:spTree>
    <p:extLst>
      <p:ext uri="{BB962C8B-B14F-4D97-AF65-F5344CB8AC3E}">
        <p14:creationId xmlns:p14="http://schemas.microsoft.com/office/powerpoint/2010/main" val="3607185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76B282-D6FD-9427-B1C7-1CE0730F288A}"/>
              </a:ext>
            </a:extLst>
          </p:cNvPr>
          <p:cNvPicPr>
            <a:picLocks noChangeAspect="1"/>
          </p:cNvPicPr>
          <p:nvPr/>
        </p:nvPicPr>
        <p:blipFill rotWithShape="1">
          <a:blip r:embed="rId2"/>
          <a:srcRect l="10199" t="4219" r="9536" b="15313"/>
          <a:stretch/>
        </p:blipFill>
        <p:spPr>
          <a:xfrm>
            <a:off x="385763" y="493569"/>
            <a:ext cx="6286500" cy="8918862"/>
          </a:xfrm>
          <a:prstGeom prst="rect">
            <a:avLst/>
          </a:prstGeom>
        </p:spPr>
      </p:pic>
    </p:spTree>
    <p:extLst>
      <p:ext uri="{BB962C8B-B14F-4D97-AF65-F5344CB8AC3E}">
        <p14:creationId xmlns:p14="http://schemas.microsoft.com/office/powerpoint/2010/main" val="1627141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E55D0-0E38-4772-9A21-B3D2E60C68D2}"/>
              </a:ext>
            </a:extLst>
          </p:cNvPr>
          <p:cNvSpPr>
            <a:spLocks noGrp="1"/>
          </p:cNvSpPr>
          <p:nvPr>
            <p:ph type="title"/>
          </p:nvPr>
        </p:nvSpPr>
        <p:spPr>
          <a:xfrm>
            <a:off x="342900" y="396699"/>
            <a:ext cx="6172200" cy="379837"/>
          </a:xfrm>
        </p:spPr>
        <p:txBody>
          <a:bodyPr>
            <a:noAutofit/>
          </a:bodyPr>
          <a:lstStyle/>
          <a:p>
            <a:pPr algn="l"/>
            <a:r>
              <a:rPr lang="en-GB" sz="2000" b="1" dirty="0"/>
              <a:t>Contents Page</a:t>
            </a:r>
          </a:p>
        </p:txBody>
      </p:sp>
      <p:sp>
        <p:nvSpPr>
          <p:cNvPr id="3" name="Content Placeholder 2">
            <a:extLst>
              <a:ext uri="{FF2B5EF4-FFF2-40B4-BE49-F238E27FC236}">
                <a16:creationId xmlns:a16="http://schemas.microsoft.com/office/drawing/2014/main" id="{8CC4D637-103E-4633-A9D3-BB2CCF91E225}"/>
              </a:ext>
            </a:extLst>
          </p:cNvPr>
          <p:cNvSpPr>
            <a:spLocks noGrp="1"/>
          </p:cNvSpPr>
          <p:nvPr>
            <p:ph idx="1"/>
          </p:nvPr>
        </p:nvSpPr>
        <p:spPr>
          <a:xfrm>
            <a:off x="369590" y="992560"/>
            <a:ext cx="6172200" cy="6537502"/>
          </a:xfrm>
        </p:spPr>
        <p:txBody>
          <a:bodyPr>
            <a:normAutofit/>
          </a:bodyPr>
          <a:lstStyle/>
          <a:p>
            <a:pPr marL="0" indent="0">
              <a:buNone/>
            </a:pPr>
            <a:r>
              <a:rPr lang="en-GB" sz="2000" dirty="0"/>
              <a:t>Contents…..…………………………………………………………………….2</a:t>
            </a:r>
          </a:p>
          <a:p>
            <a:pPr marL="0" indent="0">
              <a:buNone/>
            </a:pPr>
            <a:r>
              <a:rPr lang="en-GB" sz="2000" dirty="0"/>
              <a:t>Icons……………………………………………………………………………….3</a:t>
            </a:r>
          </a:p>
          <a:p>
            <a:pPr marL="0" indent="0">
              <a:buNone/>
            </a:pPr>
            <a:r>
              <a:rPr lang="en-GB" sz="2000" dirty="0"/>
              <a:t>Overview………………………………………………………………………..4</a:t>
            </a:r>
          </a:p>
          <a:p>
            <a:pPr marL="0" indent="0">
              <a:buNone/>
            </a:pPr>
            <a:r>
              <a:rPr lang="en-GB" sz="2000" dirty="0"/>
              <a:t>Elements of Music for Listening Skills Development and Core Knowledge 100% Sheets…………..……………………….5-16</a:t>
            </a:r>
          </a:p>
          <a:p>
            <a:pPr marL="0" indent="0">
              <a:buNone/>
            </a:pPr>
            <a:r>
              <a:rPr lang="en-GB" sz="2000" dirty="0"/>
              <a:t>Glossary…………………………………………………………………..17-26</a:t>
            </a:r>
          </a:p>
          <a:p>
            <a:pPr marL="0" indent="0">
              <a:buNone/>
            </a:pPr>
            <a:r>
              <a:rPr lang="en-GB" sz="2000" dirty="0"/>
              <a:t>Notes……………………………………………………………………….27-30</a:t>
            </a:r>
          </a:p>
          <a:p>
            <a:pPr marL="0" indent="0">
              <a:buNone/>
            </a:pPr>
            <a:r>
              <a:rPr lang="en-GB" sz="2000" dirty="0"/>
              <a:t>Additional Space……………………………………………………..31-34</a:t>
            </a:r>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p:txBody>
      </p:sp>
      <p:sp>
        <p:nvSpPr>
          <p:cNvPr id="4" name="Slide Number Placeholder 3">
            <a:extLst>
              <a:ext uri="{FF2B5EF4-FFF2-40B4-BE49-F238E27FC236}">
                <a16:creationId xmlns:a16="http://schemas.microsoft.com/office/drawing/2014/main" id="{AD7274ED-E4CB-4F7C-B754-1B6E443FAC13}"/>
              </a:ext>
            </a:extLst>
          </p:cNvPr>
          <p:cNvSpPr>
            <a:spLocks noGrp="1"/>
          </p:cNvSpPr>
          <p:nvPr>
            <p:ph type="sldNum" sz="quarter" idx="12"/>
          </p:nvPr>
        </p:nvSpPr>
        <p:spPr/>
        <p:txBody>
          <a:bodyPr/>
          <a:lstStyle/>
          <a:p>
            <a:fld id="{2910EBAA-92EB-4343-B6D5-25298559C073}" type="slidenum">
              <a:rPr lang="en-GB" smtClean="0"/>
              <a:pPr/>
              <a:t>2</a:t>
            </a:fld>
            <a:endParaRPr lang="en-GB"/>
          </a:p>
        </p:txBody>
      </p:sp>
    </p:spTree>
    <p:extLst>
      <p:ext uri="{BB962C8B-B14F-4D97-AF65-F5344CB8AC3E}">
        <p14:creationId xmlns:p14="http://schemas.microsoft.com/office/powerpoint/2010/main" val="271634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B151D5-8363-1858-192F-31C31124D911}"/>
              </a:ext>
            </a:extLst>
          </p:cNvPr>
          <p:cNvPicPr>
            <a:picLocks noChangeAspect="1"/>
          </p:cNvPicPr>
          <p:nvPr/>
        </p:nvPicPr>
        <p:blipFill rotWithShape="1">
          <a:blip r:embed="rId2"/>
          <a:srcRect l="9979" t="4375" r="10200" b="23906"/>
          <a:stretch/>
        </p:blipFill>
        <p:spPr>
          <a:xfrm>
            <a:off x="232071" y="888206"/>
            <a:ext cx="6393859" cy="8129588"/>
          </a:xfrm>
          <a:prstGeom prst="rect">
            <a:avLst/>
          </a:prstGeom>
        </p:spPr>
      </p:pic>
    </p:spTree>
    <p:extLst>
      <p:ext uri="{BB962C8B-B14F-4D97-AF65-F5344CB8AC3E}">
        <p14:creationId xmlns:p14="http://schemas.microsoft.com/office/powerpoint/2010/main" val="4273004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A9BC0C-00F1-8E59-4426-2495730C0A43}"/>
              </a:ext>
            </a:extLst>
          </p:cNvPr>
          <p:cNvPicPr>
            <a:picLocks noChangeAspect="1"/>
          </p:cNvPicPr>
          <p:nvPr/>
        </p:nvPicPr>
        <p:blipFill rotWithShape="1">
          <a:blip r:embed="rId2"/>
          <a:srcRect l="9978" t="4218" r="10200" b="3282"/>
          <a:stretch/>
        </p:blipFill>
        <p:spPr>
          <a:xfrm>
            <a:off x="678657" y="504482"/>
            <a:ext cx="5500687" cy="9020519"/>
          </a:xfrm>
          <a:prstGeom prst="rect">
            <a:avLst/>
          </a:prstGeom>
        </p:spPr>
      </p:pic>
    </p:spTree>
    <p:extLst>
      <p:ext uri="{BB962C8B-B14F-4D97-AF65-F5344CB8AC3E}">
        <p14:creationId xmlns:p14="http://schemas.microsoft.com/office/powerpoint/2010/main" val="1772131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8FB28D-7166-9A90-A1AA-B0C3B6DD21F6}"/>
              </a:ext>
            </a:extLst>
          </p:cNvPr>
          <p:cNvPicPr>
            <a:picLocks noChangeAspect="1"/>
          </p:cNvPicPr>
          <p:nvPr/>
        </p:nvPicPr>
        <p:blipFill rotWithShape="1">
          <a:blip r:embed="rId2"/>
          <a:srcRect l="9978" t="4218" r="9978" b="35470"/>
          <a:stretch/>
        </p:blipFill>
        <p:spPr>
          <a:xfrm>
            <a:off x="461086" y="981076"/>
            <a:ext cx="5935829" cy="6329363"/>
          </a:xfrm>
          <a:prstGeom prst="rect">
            <a:avLst/>
          </a:prstGeom>
        </p:spPr>
      </p:pic>
    </p:spTree>
    <p:extLst>
      <p:ext uri="{BB962C8B-B14F-4D97-AF65-F5344CB8AC3E}">
        <p14:creationId xmlns:p14="http://schemas.microsoft.com/office/powerpoint/2010/main" val="3746675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54C4B7-4622-743D-5EEC-2DD2592C8FE2}"/>
              </a:ext>
            </a:extLst>
          </p:cNvPr>
          <p:cNvPicPr>
            <a:picLocks noChangeAspect="1"/>
          </p:cNvPicPr>
          <p:nvPr/>
        </p:nvPicPr>
        <p:blipFill rotWithShape="1">
          <a:blip r:embed="rId2"/>
          <a:srcRect l="9758" t="4219" r="9978" b="3437"/>
          <a:stretch/>
        </p:blipFill>
        <p:spPr>
          <a:xfrm>
            <a:off x="685800" y="486800"/>
            <a:ext cx="5486400" cy="8932401"/>
          </a:xfrm>
          <a:prstGeom prst="rect">
            <a:avLst/>
          </a:prstGeom>
        </p:spPr>
      </p:pic>
    </p:spTree>
    <p:extLst>
      <p:ext uri="{BB962C8B-B14F-4D97-AF65-F5344CB8AC3E}">
        <p14:creationId xmlns:p14="http://schemas.microsoft.com/office/powerpoint/2010/main" val="1302175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05F0D9-F24C-9B85-5D36-66F2F5A6A895}"/>
              </a:ext>
            </a:extLst>
          </p:cNvPr>
          <p:cNvPicPr>
            <a:picLocks noChangeAspect="1"/>
          </p:cNvPicPr>
          <p:nvPr/>
        </p:nvPicPr>
        <p:blipFill rotWithShape="1">
          <a:blip r:embed="rId2"/>
          <a:srcRect l="10200" t="4219" r="10200" b="52344"/>
          <a:stretch/>
        </p:blipFill>
        <p:spPr>
          <a:xfrm>
            <a:off x="422458" y="623888"/>
            <a:ext cx="6013085" cy="4643438"/>
          </a:xfrm>
          <a:prstGeom prst="rect">
            <a:avLst/>
          </a:prstGeom>
        </p:spPr>
      </p:pic>
    </p:spTree>
    <p:extLst>
      <p:ext uri="{BB962C8B-B14F-4D97-AF65-F5344CB8AC3E}">
        <p14:creationId xmlns:p14="http://schemas.microsoft.com/office/powerpoint/2010/main" val="1701699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8900B2-8FE7-79D8-2717-A38FEBB57029}"/>
              </a:ext>
            </a:extLst>
          </p:cNvPr>
          <p:cNvPicPr>
            <a:picLocks noChangeAspect="1"/>
          </p:cNvPicPr>
          <p:nvPr/>
        </p:nvPicPr>
        <p:blipFill rotWithShape="1">
          <a:blip r:embed="rId2"/>
          <a:srcRect l="9978" t="5000" r="9757" b="2031"/>
          <a:stretch/>
        </p:blipFill>
        <p:spPr>
          <a:xfrm>
            <a:off x="728663" y="526827"/>
            <a:ext cx="5400674" cy="8852346"/>
          </a:xfrm>
          <a:prstGeom prst="rect">
            <a:avLst/>
          </a:prstGeom>
        </p:spPr>
      </p:pic>
    </p:spTree>
    <p:extLst>
      <p:ext uri="{BB962C8B-B14F-4D97-AF65-F5344CB8AC3E}">
        <p14:creationId xmlns:p14="http://schemas.microsoft.com/office/powerpoint/2010/main" val="108758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437735-E1A7-750D-E988-49D408A71904}"/>
              </a:ext>
            </a:extLst>
          </p:cNvPr>
          <p:cNvPicPr>
            <a:picLocks noChangeAspect="1"/>
          </p:cNvPicPr>
          <p:nvPr/>
        </p:nvPicPr>
        <p:blipFill rotWithShape="1">
          <a:blip r:embed="rId2"/>
          <a:srcRect l="9537" t="4062" r="10200" b="63594"/>
          <a:stretch/>
        </p:blipFill>
        <p:spPr>
          <a:xfrm>
            <a:off x="109229" y="781050"/>
            <a:ext cx="6639543" cy="3786188"/>
          </a:xfrm>
          <a:prstGeom prst="rect">
            <a:avLst/>
          </a:prstGeom>
        </p:spPr>
      </p:pic>
    </p:spTree>
    <p:extLst>
      <p:ext uri="{BB962C8B-B14F-4D97-AF65-F5344CB8AC3E}">
        <p14:creationId xmlns:p14="http://schemas.microsoft.com/office/powerpoint/2010/main" val="877085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7A865B-02BE-2CEE-577A-374DCA6CA91D}"/>
              </a:ext>
            </a:extLst>
          </p:cNvPr>
          <p:cNvPicPr>
            <a:picLocks noChangeAspect="1"/>
          </p:cNvPicPr>
          <p:nvPr/>
        </p:nvPicPr>
        <p:blipFill>
          <a:blip r:embed="rId2"/>
          <a:stretch>
            <a:fillRect/>
          </a:stretch>
        </p:blipFill>
        <p:spPr>
          <a:xfrm>
            <a:off x="198193" y="381000"/>
            <a:ext cx="6461615" cy="9144000"/>
          </a:xfrm>
          <a:prstGeom prst="rect">
            <a:avLst/>
          </a:prstGeom>
        </p:spPr>
      </p:pic>
    </p:spTree>
    <p:extLst>
      <p:ext uri="{BB962C8B-B14F-4D97-AF65-F5344CB8AC3E}">
        <p14:creationId xmlns:p14="http://schemas.microsoft.com/office/powerpoint/2010/main" val="3544423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7A865B-02BE-2CEE-577A-374DCA6CA91D}"/>
              </a:ext>
            </a:extLst>
          </p:cNvPr>
          <p:cNvPicPr>
            <a:picLocks noChangeAspect="1"/>
          </p:cNvPicPr>
          <p:nvPr/>
        </p:nvPicPr>
        <p:blipFill>
          <a:blip r:embed="rId2"/>
          <a:stretch>
            <a:fillRect/>
          </a:stretch>
        </p:blipFill>
        <p:spPr>
          <a:xfrm>
            <a:off x="198193" y="381000"/>
            <a:ext cx="6461615" cy="9144000"/>
          </a:xfrm>
          <a:prstGeom prst="rect">
            <a:avLst/>
          </a:prstGeom>
        </p:spPr>
      </p:pic>
    </p:spTree>
    <p:extLst>
      <p:ext uri="{BB962C8B-B14F-4D97-AF65-F5344CB8AC3E}">
        <p14:creationId xmlns:p14="http://schemas.microsoft.com/office/powerpoint/2010/main" val="311250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7A865B-02BE-2CEE-577A-374DCA6CA91D}"/>
              </a:ext>
            </a:extLst>
          </p:cNvPr>
          <p:cNvPicPr>
            <a:picLocks noChangeAspect="1"/>
          </p:cNvPicPr>
          <p:nvPr/>
        </p:nvPicPr>
        <p:blipFill>
          <a:blip r:embed="rId2"/>
          <a:stretch>
            <a:fillRect/>
          </a:stretch>
        </p:blipFill>
        <p:spPr>
          <a:xfrm>
            <a:off x="198193" y="381000"/>
            <a:ext cx="6461615" cy="9144000"/>
          </a:xfrm>
          <a:prstGeom prst="rect">
            <a:avLst/>
          </a:prstGeom>
        </p:spPr>
      </p:pic>
    </p:spTree>
    <p:extLst>
      <p:ext uri="{BB962C8B-B14F-4D97-AF65-F5344CB8AC3E}">
        <p14:creationId xmlns:p14="http://schemas.microsoft.com/office/powerpoint/2010/main" val="2619943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E8C43CE-4426-4D18-BF9A-270131D112D6}"/>
              </a:ext>
            </a:extLst>
          </p:cNvPr>
          <p:cNvSpPr txBox="1"/>
          <p:nvPr/>
        </p:nvSpPr>
        <p:spPr>
          <a:xfrm>
            <a:off x="301114" y="155194"/>
            <a:ext cx="79573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prstClr val="black"/>
                </a:solidFill>
                <a:effectLst/>
                <a:uLnTx/>
                <a:uFillTx/>
                <a:latin typeface="Calibri" panose="020F0502020204030204"/>
                <a:ea typeface="+mn-ea"/>
                <a:cs typeface="+mn-cs"/>
              </a:rPr>
              <a:t>Icons </a:t>
            </a:r>
          </a:p>
        </p:txBody>
      </p:sp>
      <p:pic>
        <p:nvPicPr>
          <p:cNvPr id="20" name="Picture 6">
            <a:extLst>
              <a:ext uri="{FF2B5EF4-FFF2-40B4-BE49-F238E27FC236}">
                <a16:creationId xmlns:a16="http://schemas.microsoft.com/office/drawing/2014/main" id="{FC28D31A-584F-FD41-8146-E7427374C7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772" y="900892"/>
            <a:ext cx="1123950" cy="10509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196">
            <a:extLst>
              <a:ext uri="{FF2B5EF4-FFF2-40B4-BE49-F238E27FC236}">
                <a16:creationId xmlns:a16="http://schemas.microsoft.com/office/drawing/2014/main" id="{4A759648-9555-B64A-84D8-005610A612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425" y="2041989"/>
            <a:ext cx="1200150" cy="10620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215">
            <a:extLst>
              <a:ext uri="{FF2B5EF4-FFF2-40B4-BE49-F238E27FC236}">
                <a16:creationId xmlns:a16="http://schemas.microsoft.com/office/drawing/2014/main" id="{CEF6EE0C-0D10-1A46-911C-E7A9C0ACF4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038" y="3164153"/>
            <a:ext cx="1300162" cy="11176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7">
            <a:extLst>
              <a:ext uri="{FF2B5EF4-FFF2-40B4-BE49-F238E27FC236}">
                <a16:creationId xmlns:a16="http://schemas.microsoft.com/office/drawing/2014/main" id="{DBF3F39C-E388-CA4C-BAA1-8DCED80503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576" y="4350601"/>
            <a:ext cx="1133475" cy="1065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8">
            <a:extLst>
              <a:ext uri="{FF2B5EF4-FFF2-40B4-BE49-F238E27FC236}">
                <a16:creationId xmlns:a16="http://schemas.microsoft.com/office/drawing/2014/main" id="{15618B88-789E-CC4B-9D78-34C91E5853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174" y="5510324"/>
            <a:ext cx="1222375" cy="10572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1">
            <a:extLst>
              <a:ext uri="{FF2B5EF4-FFF2-40B4-BE49-F238E27FC236}">
                <a16:creationId xmlns:a16="http://schemas.microsoft.com/office/drawing/2014/main" id="{B12FC6FC-49DC-6B4C-A18A-835DEED1873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0525" y="6636447"/>
            <a:ext cx="1209675" cy="11207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7">
            <a:extLst>
              <a:ext uri="{FF2B5EF4-FFF2-40B4-BE49-F238E27FC236}">
                <a16:creationId xmlns:a16="http://schemas.microsoft.com/office/drawing/2014/main" id="{36D27A45-89D7-274E-9BFF-5C5EE9AC566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9576" y="7816850"/>
            <a:ext cx="1266825" cy="1111250"/>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2">
            <a:extLst>
              <a:ext uri="{FF2B5EF4-FFF2-40B4-BE49-F238E27FC236}">
                <a16:creationId xmlns:a16="http://schemas.microsoft.com/office/drawing/2014/main" id="{B50DA1C5-BAD8-7246-9213-ECA9E8E15F5A}"/>
              </a:ext>
            </a:extLst>
          </p:cNvPr>
          <p:cNvSpPr txBox="1">
            <a:spLocks noChangeArrowheads="1"/>
          </p:cNvSpPr>
          <p:nvPr/>
        </p:nvSpPr>
        <p:spPr bwMode="auto">
          <a:xfrm>
            <a:off x="1519237" y="986883"/>
            <a:ext cx="4933950" cy="1019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Activating prior knowledge</a:t>
            </a:r>
            <a:endParaRPr kumimoji="0" lang="en-US" altLang="en-US" sz="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Remember what you already know about a topic before you start to learn something new, to help build connections in your long-term memory.</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8" name="Text Box 12">
            <a:extLst>
              <a:ext uri="{FF2B5EF4-FFF2-40B4-BE49-F238E27FC236}">
                <a16:creationId xmlns:a16="http://schemas.microsoft.com/office/drawing/2014/main" id="{1853D1DB-0680-2947-9B34-27ADD0C44BE7}"/>
              </a:ext>
            </a:extLst>
          </p:cNvPr>
          <p:cNvSpPr txBox="1">
            <a:spLocks noChangeArrowheads="1"/>
          </p:cNvSpPr>
          <p:nvPr/>
        </p:nvSpPr>
        <p:spPr bwMode="auto">
          <a:xfrm>
            <a:off x="1535674" y="2146922"/>
            <a:ext cx="4933950" cy="1019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Retrieval practice</a:t>
            </a:r>
            <a:endParaRPr kumimoji="0" lang="en-US" altLang="en-US" sz="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Quizzing, recall and memory activities to slow down the rate of forgetting!</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9" name="Text Box 9">
            <a:extLst>
              <a:ext uri="{FF2B5EF4-FFF2-40B4-BE49-F238E27FC236}">
                <a16:creationId xmlns:a16="http://schemas.microsoft.com/office/drawing/2014/main" id="{FE22A5E8-E73A-8F45-9FC0-96DC3CC02DA3}"/>
              </a:ext>
            </a:extLst>
          </p:cNvPr>
          <p:cNvSpPr txBox="1">
            <a:spLocks noChangeArrowheads="1"/>
          </p:cNvSpPr>
          <p:nvPr/>
        </p:nvSpPr>
        <p:spPr bwMode="auto">
          <a:xfrm>
            <a:off x="1499722" y="3333596"/>
            <a:ext cx="4933950" cy="1019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New knowledge</a:t>
            </a:r>
            <a:endParaRPr kumimoji="0" lang="en-US" altLang="en-US" sz="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 something new through reading, teacher explanation, diagrams, listening to or watching something.</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0" name="Text Box 8">
            <a:extLst>
              <a:ext uri="{FF2B5EF4-FFF2-40B4-BE49-F238E27FC236}">
                <a16:creationId xmlns:a16="http://schemas.microsoft.com/office/drawing/2014/main" id="{2F290F57-5DE9-294C-9E58-E58EDC45230F}"/>
              </a:ext>
            </a:extLst>
          </p:cNvPr>
          <p:cNvSpPr txBox="1">
            <a:spLocks noChangeArrowheads="1"/>
          </p:cNvSpPr>
          <p:nvPr/>
        </p:nvSpPr>
        <p:spPr bwMode="auto">
          <a:xfrm>
            <a:off x="1552575" y="4516784"/>
            <a:ext cx="4933950" cy="1019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Processing knowledge</a:t>
            </a:r>
            <a:endParaRPr kumimoji="0" lang="en-US" altLang="en-US" sz="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Do something with your new knowledge to help you understand it better.</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1" name="Text Box 4">
            <a:extLst>
              <a:ext uri="{FF2B5EF4-FFF2-40B4-BE49-F238E27FC236}">
                <a16:creationId xmlns:a16="http://schemas.microsoft.com/office/drawing/2014/main" id="{43255E9C-626D-204C-BB59-816B25631829}"/>
              </a:ext>
            </a:extLst>
          </p:cNvPr>
          <p:cNvSpPr txBox="1">
            <a:spLocks noChangeArrowheads="1"/>
          </p:cNvSpPr>
          <p:nvPr/>
        </p:nvSpPr>
        <p:spPr bwMode="auto">
          <a:xfrm>
            <a:off x="1552575" y="5617272"/>
            <a:ext cx="4933950" cy="1019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Guided practice </a:t>
            </a: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altLang="en-US" sz="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Work collaboratively with your teacher as you strengthen new skills.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2" name="Text Box 5">
            <a:extLst>
              <a:ext uri="{FF2B5EF4-FFF2-40B4-BE49-F238E27FC236}">
                <a16:creationId xmlns:a16="http://schemas.microsoft.com/office/drawing/2014/main" id="{7E8B7161-D072-8B48-BC80-414784811503}"/>
              </a:ext>
            </a:extLst>
          </p:cNvPr>
          <p:cNvSpPr txBox="1">
            <a:spLocks noChangeArrowheads="1"/>
          </p:cNvSpPr>
          <p:nvPr/>
        </p:nvSpPr>
        <p:spPr bwMode="auto">
          <a:xfrm>
            <a:off x="1571625" y="6759576"/>
            <a:ext cx="4933950" cy="1019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Independent practice </a:t>
            </a:r>
            <a:endParaRPr kumimoji="0" lang="en-US" altLang="en-US" sz="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Using your knowledge and understanding to complete a piece of quality work independently.</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 name="Text Box 6">
            <a:extLst>
              <a:ext uri="{FF2B5EF4-FFF2-40B4-BE49-F238E27FC236}">
                <a16:creationId xmlns:a16="http://schemas.microsoft.com/office/drawing/2014/main" id="{9A817578-D1B4-6349-A525-990E8F148E3D}"/>
              </a:ext>
            </a:extLst>
          </p:cNvPr>
          <p:cNvSpPr txBox="1">
            <a:spLocks noChangeArrowheads="1"/>
          </p:cNvSpPr>
          <p:nvPr/>
        </p:nvSpPr>
        <p:spPr bwMode="auto">
          <a:xfrm>
            <a:off x="1571625" y="7936108"/>
            <a:ext cx="4933950" cy="1019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Reflect and respond</a:t>
            </a: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altLang="en-US" sz="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Thinking about what you have learned, what went well and what you could improve next time.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4" name="Rectangle 17">
            <a:extLst>
              <a:ext uri="{FF2B5EF4-FFF2-40B4-BE49-F238E27FC236}">
                <a16:creationId xmlns:a16="http://schemas.microsoft.com/office/drawing/2014/main" id="{B917D49D-51D8-414E-94F2-EAE873380089}"/>
              </a:ext>
            </a:extLst>
          </p:cNvPr>
          <p:cNvSpPr>
            <a:spLocks noChangeArrowheads="1"/>
          </p:cNvSpPr>
          <p:nvPr/>
        </p:nvSpPr>
        <p:spPr bwMode="auto">
          <a:xfrm>
            <a:off x="1" y="882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19">
            <a:extLst>
              <a:ext uri="{FF2B5EF4-FFF2-40B4-BE49-F238E27FC236}">
                <a16:creationId xmlns:a16="http://schemas.microsoft.com/office/drawing/2014/main" id="{D628125D-E0E7-4F4F-8D98-3B8B552588E2}"/>
              </a:ext>
            </a:extLst>
          </p:cNvPr>
          <p:cNvSpPr>
            <a:spLocks noChangeArrowheads="1"/>
          </p:cNvSpPr>
          <p:nvPr/>
        </p:nvSpPr>
        <p:spPr bwMode="auto">
          <a:xfrm>
            <a:off x="1" y="1339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20">
            <a:extLst>
              <a:ext uri="{FF2B5EF4-FFF2-40B4-BE49-F238E27FC236}">
                <a16:creationId xmlns:a16="http://schemas.microsoft.com/office/drawing/2014/main" id="{1F384BAC-29F5-334F-BECC-CDFD63CD7EDA}"/>
              </a:ext>
            </a:extLst>
          </p:cNvPr>
          <p:cNvSpPr>
            <a:spLocks noChangeArrowheads="1"/>
          </p:cNvSpPr>
          <p:nvPr/>
        </p:nvSpPr>
        <p:spPr bwMode="auto">
          <a:xfrm>
            <a:off x="1" y="1796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24">
            <a:extLst>
              <a:ext uri="{FF2B5EF4-FFF2-40B4-BE49-F238E27FC236}">
                <a16:creationId xmlns:a16="http://schemas.microsoft.com/office/drawing/2014/main" id="{47C52FCE-BA3E-D140-BAAC-8C198E96396B}"/>
              </a:ext>
            </a:extLst>
          </p:cNvPr>
          <p:cNvSpPr>
            <a:spLocks noChangeArrowheads="1"/>
          </p:cNvSpPr>
          <p:nvPr/>
        </p:nvSpPr>
        <p:spPr bwMode="auto">
          <a:xfrm>
            <a:off x="1" y="2710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28">
            <a:extLst>
              <a:ext uri="{FF2B5EF4-FFF2-40B4-BE49-F238E27FC236}">
                <a16:creationId xmlns:a16="http://schemas.microsoft.com/office/drawing/2014/main" id="{6FD9C421-410F-F04C-9050-76A764C5987D}"/>
              </a:ext>
            </a:extLst>
          </p:cNvPr>
          <p:cNvSpPr>
            <a:spLocks noChangeArrowheads="1"/>
          </p:cNvSpPr>
          <p:nvPr/>
        </p:nvSpPr>
        <p:spPr bwMode="auto">
          <a:xfrm>
            <a:off x="1" y="3168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995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7A865B-02BE-2CEE-577A-374DCA6CA91D}"/>
              </a:ext>
            </a:extLst>
          </p:cNvPr>
          <p:cNvPicPr>
            <a:picLocks noChangeAspect="1"/>
          </p:cNvPicPr>
          <p:nvPr/>
        </p:nvPicPr>
        <p:blipFill>
          <a:blip r:embed="rId2"/>
          <a:stretch>
            <a:fillRect/>
          </a:stretch>
        </p:blipFill>
        <p:spPr>
          <a:xfrm>
            <a:off x="198193" y="381000"/>
            <a:ext cx="6461615" cy="9144000"/>
          </a:xfrm>
          <a:prstGeom prst="rect">
            <a:avLst/>
          </a:prstGeom>
        </p:spPr>
      </p:pic>
    </p:spTree>
    <p:extLst>
      <p:ext uri="{BB962C8B-B14F-4D97-AF65-F5344CB8AC3E}">
        <p14:creationId xmlns:p14="http://schemas.microsoft.com/office/powerpoint/2010/main" val="2893103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31504E-407C-4089-B20C-876377BA555E}"/>
              </a:ext>
            </a:extLst>
          </p:cNvPr>
          <p:cNvSpPr>
            <a:spLocks noGrp="1"/>
          </p:cNvSpPr>
          <p:nvPr>
            <p:ph type="sldNum" sz="quarter" idx="12"/>
          </p:nvPr>
        </p:nvSpPr>
        <p:spPr/>
        <p:txBody>
          <a:bodyPr/>
          <a:lstStyle/>
          <a:p>
            <a:fld id="{2910EBAA-92EB-4343-B6D5-25298559C073}" type="slidenum">
              <a:rPr lang="en-GB" smtClean="0"/>
              <a:pPr/>
              <a:t>31</a:t>
            </a:fld>
            <a:endParaRPr lang="en-GB"/>
          </a:p>
        </p:txBody>
      </p:sp>
      <p:sp>
        <p:nvSpPr>
          <p:cNvPr id="9" name="TextBox 8">
            <a:extLst>
              <a:ext uri="{FF2B5EF4-FFF2-40B4-BE49-F238E27FC236}">
                <a16:creationId xmlns:a16="http://schemas.microsoft.com/office/drawing/2014/main" id="{4691FA08-7B78-45AA-9D17-C6C961E15F0D}"/>
              </a:ext>
            </a:extLst>
          </p:cNvPr>
          <p:cNvSpPr txBox="1"/>
          <p:nvPr/>
        </p:nvSpPr>
        <p:spPr>
          <a:xfrm>
            <a:off x="332656" y="197202"/>
            <a:ext cx="6207187" cy="9510296"/>
          </a:xfrm>
          <a:prstGeom prst="rect">
            <a:avLst/>
          </a:prstGeom>
          <a:noFill/>
          <a:ln>
            <a:solidFill>
              <a:schemeClr val="tx1"/>
            </a:solidFill>
          </a:ln>
        </p:spPr>
        <p:txBody>
          <a:bodyPr wrap="square" rtlCol="0">
            <a:spAutoFit/>
          </a:bodyPr>
          <a:lstStyle/>
          <a:p>
            <a:endParaRPr lang="en-GB" sz="1200" dirty="0"/>
          </a:p>
          <a:p>
            <a:pPr lvl="0">
              <a:spcBef>
                <a:spcPct val="20000"/>
              </a:spcBef>
            </a:pPr>
            <a:r>
              <a:rPr lang="en-GB" sz="2000" b="1" dirty="0">
                <a:solidFill>
                  <a:prstClr val="black"/>
                </a:solidFill>
              </a:rPr>
              <a:t>Additional Space </a:t>
            </a: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lvl="0">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lvl="0">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lvl="0">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lvl="0">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lvl="0">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lvl="0">
              <a:spcBef>
                <a:spcPct val="20000"/>
              </a:spcBef>
            </a:pPr>
            <a:endParaRPr lang="en-GB" sz="1200" dirty="0">
              <a:solidFill>
                <a:prstClr val="black"/>
              </a:solidFill>
            </a:endParaRPr>
          </a:p>
        </p:txBody>
      </p:sp>
    </p:spTree>
    <p:extLst>
      <p:ext uri="{BB962C8B-B14F-4D97-AF65-F5344CB8AC3E}">
        <p14:creationId xmlns:p14="http://schemas.microsoft.com/office/powerpoint/2010/main" val="3198824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31504E-407C-4089-B20C-876377BA555E}"/>
              </a:ext>
            </a:extLst>
          </p:cNvPr>
          <p:cNvSpPr>
            <a:spLocks noGrp="1"/>
          </p:cNvSpPr>
          <p:nvPr>
            <p:ph type="sldNum" sz="quarter" idx="12"/>
          </p:nvPr>
        </p:nvSpPr>
        <p:spPr/>
        <p:txBody>
          <a:bodyPr/>
          <a:lstStyle/>
          <a:p>
            <a:fld id="{2910EBAA-92EB-4343-B6D5-25298559C073}" type="slidenum">
              <a:rPr lang="en-GB" smtClean="0"/>
              <a:pPr/>
              <a:t>32</a:t>
            </a:fld>
            <a:endParaRPr lang="en-GB"/>
          </a:p>
        </p:txBody>
      </p:sp>
      <p:sp>
        <p:nvSpPr>
          <p:cNvPr id="9" name="TextBox 8">
            <a:extLst>
              <a:ext uri="{FF2B5EF4-FFF2-40B4-BE49-F238E27FC236}">
                <a16:creationId xmlns:a16="http://schemas.microsoft.com/office/drawing/2014/main" id="{4691FA08-7B78-45AA-9D17-C6C961E15F0D}"/>
              </a:ext>
            </a:extLst>
          </p:cNvPr>
          <p:cNvSpPr txBox="1"/>
          <p:nvPr/>
        </p:nvSpPr>
        <p:spPr>
          <a:xfrm>
            <a:off x="332656" y="197202"/>
            <a:ext cx="6207187" cy="9362563"/>
          </a:xfrm>
          <a:prstGeom prst="rect">
            <a:avLst/>
          </a:prstGeom>
          <a:noFill/>
          <a:ln>
            <a:solidFill>
              <a:schemeClr val="tx1"/>
            </a:solidFill>
          </a:ln>
        </p:spPr>
        <p:txBody>
          <a:bodyPr wrap="square" rtlCol="0">
            <a:spAutoFit/>
          </a:bodyPr>
          <a:lstStyle/>
          <a:p>
            <a:endParaRPr lang="en-GB" sz="1200" dirty="0"/>
          </a:p>
          <a:p>
            <a:pPr lvl="0">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lvl="0">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lvl="0">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lvl="0">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lvl="0">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lvl="0">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lvl="0">
              <a:spcBef>
                <a:spcPct val="20000"/>
              </a:spcBef>
            </a:pPr>
            <a:endParaRPr lang="en-GB" sz="1200" dirty="0">
              <a:solidFill>
                <a:prstClr val="black"/>
              </a:solidFill>
            </a:endParaRPr>
          </a:p>
        </p:txBody>
      </p:sp>
    </p:spTree>
    <p:extLst>
      <p:ext uri="{BB962C8B-B14F-4D97-AF65-F5344CB8AC3E}">
        <p14:creationId xmlns:p14="http://schemas.microsoft.com/office/powerpoint/2010/main" val="2695751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31504E-407C-4089-B20C-876377BA555E}"/>
              </a:ext>
            </a:extLst>
          </p:cNvPr>
          <p:cNvSpPr>
            <a:spLocks noGrp="1"/>
          </p:cNvSpPr>
          <p:nvPr>
            <p:ph type="sldNum" sz="quarter" idx="12"/>
          </p:nvPr>
        </p:nvSpPr>
        <p:spPr/>
        <p:txBody>
          <a:bodyPr/>
          <a:lstStyle/>
          <a:p>
            <a:fld id="{2910EBAA-92EB-4343-B6D5-25298559C073}" type="slidenum">
              <a:rPr lang="en-GB" smtClean="0"/>
              <a:pPr/>
              <a:t>33</a:t>
            </a:fld>
            <a:endParaRPr lang="en-GB"/>
          </a:p>
        </p:txBody>
      </p:sp>
      <p:sp>
        <p:nvSpPr>
          <p:cNvPr id="9" name="TextBox 8">
            <a:extLst>
              <a:ext uri="{FF2B5EF4-FFF2-40B4-BE49-F238E27FC236}">
                <a16:creationId xmlns:a16="http://schemas.microsoft.com/office/drawing/2014/main" id="{4691FA08-7B78-45AA-9D17-C6C961E15F0D}"/>
              </a:ext>
            </a:extLst>
          </p:cNvPr>
          <p:cNvSpPr txBox="1"/>
          <p:nvPr/>
        </p:nvSpPr>
        <p:spPr>
          <a:xfrm>
            <a:off x="332656" y="197202"/>
            <a:ext cx="6207187" cy="9362563"/>
          </a:xfrm>
          <a:prstGeom prst="rect">
            <a:avLst/>
          </a:prstGeom>
          <a:noFill/>
          <a:ln>
            <a:solidFill>
              <a:schemeClr val="tx1"/>
            </a:solidFill>
          </a:ln>
        </p:spPr>
        <p:txBody>
          <a:bodyPr wrap="square" rtlCol="0">
            <a:spAutoFit/>
          </a:bodyPr>
          <a:lstStyle/>
          <a:p>
            <a:endParaRPr lang="en-GB" sz="1200" dirty="0"/>
          </a:p>
          <a:p>
            <a:pPr lvl="0">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lvl="0">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lvl="0">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lvl="0">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lvl="0">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lvl="0">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lvl="0">
              <a:spcBef>
                <a:spcPct val="20000"/>
              </a:spcBef>
            </a:pPr>
            <a:endParaRPr lang="en-GB" sz="1200" dirty="0">
              <a:solidFill>
                <a:prstClr val="black"/>
              </a:solidFill>
            </a:endParaRPr>
          </a:p>
        </p:txBody>
      </p:sp>
    </p:spTree>
    <p:extLst>
      <p:ext uri="{BB962C8B-B14F-4D97-AF65-F5344CB8AC3E}">
        <p14:creationId xmlns:p14="http://schemas.microsoft.com/office/powerpoint/2010/main" val="161737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31504E-407C-4089-B20C-876377BA555E}"/>
              </a:ext>
            </a:extLst>
          </p:cNvPr>
          <p:cNvSpPr>
            <a:spLocks noGrp="1"/>
          </p:cNvSpPr>
          <p:nvPr>
            <p:ph type="sldNum" sz="quarter" idx="12"/>
          </p:nvPr>
        </p:nvSpPr>
        <p:spPr/>
        <p:txBody>
          <a:bodyPr/>
          <a:lstStyle/>
          <a:p>
            <a:fld id="{2910EBAA-92EB-4343-B6D5-25298559C073}" type="slidenum">
              <a:rPr lang="en-GB" smtClean="0"/>
              <a:pPr/>
              <a:t>34</a:t>
            </a:fld>
            <a:endParaRPr lang="en-GB"/>
          </a:p>
        </p:txBody>
      </p:sp>
      <p:sp>
        <p:nvSpPr>
          <p:cNvPr id="9" name="TextBox 8">
            <a:extLst>
              <a:ext uri="{FF2B5EF4-FFF2-40B4-BE49-F238E27FC236}">
                <a16:creationId xmlns:a16="http://schemas.microsoft.com/office/drawing/2014/main" id="{4691FA08-7B78-45AA-9D17-C6C961E15F0D}"/>
              </a:ext>
            </a:extLst>
          </p:cNvPr>
          <p:cNvSpPr txBox="1"/>
          <p:nvPr/>
        </p:nvSpPr>
        <p:spPr>
          <a:xfrm>
            <a:off x="332656" y="197202"/>
            <a:ext cx="6207187" cy="9362563"/>
          </a:xfrm>
          <a:prstGeom prst="rect">
            <a:avLst/>
          </a:prstGeom>
          <a:noFill/>
          <a:ln>
            <a:solidFill>
              <a:schemeClr val="tx1"/>
            </a:solidFill>
          </a:ln>
        </p:spPr>
        <p:txBody>
          <a:bodyPr wrap="square" rtlCol="0">
            <a:spAutoFit/>
          </a:bodyPr>
          <a:lstStyle/>
          <a:p>
            <a:endParaRPr lang="en-GB" sz="1200" dirty="0"/>
          </a:p>
          <a:p>
            <a:pPr lvl="0">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lvl="0">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lvl="0">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lvl="0">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lvl="0">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lvl="0">
              <a:spcBef>
                <a:spcPct val="20000"/>
              </a:spcBef>
            </a:pPr>
            <a:endParaRPr lang="en-GB" sz="1200" dirty="0">
              <a:solidFill>
                <a:prstClr val="black"/>
              </a:solidFill>
            </a:endParaRPr>
          </a:p>
          <a:p>
            <a:pPr>
              <a:spcBef>
                <a:spcPct val="20000"/>
              </a:spcBef>
            </a:pPr>
            <a:r>
              <a:rPr lang="en-GB" sz="1200" dirty="0">
                <a:solidFill>
                  <a:prstClr val="black"/>
                </a:solidFill>
              </a:rPr>
              <a:t>……………………………………………………………………………………………………………………………............................</a:t>
            </a:r>
          </a:p>
          <a:p>
            <a:pPr>
              <a:spcBef>
                <a:spcPct val="20000"/>
              </a:spcBef>
            </a:pPr>
            <a:endParaRPr lang="en-GB" sz="1200" dirty="0">
              <a:solidFill>
                <a:prstClr val="black"/>
              </a:solidFill>
            </a:endParaRPr>
          </a:p>
          <a:p>
            <a:pPr>
              <a:spcBef>
                <a:spcPct val="20000"/>
              </a:spcBef>
            </a:pPr>
            <a:r>
              <a:rPr lang="en-GB" sz="1200" dirty="0">
                <a:solidFill>
                  <a:prstClr val="black"/>
                </a:solidFill>
              </a:rPr>
              <a:t>……………………………………………………………………………………………………………………………………………………….</a:t>
            </a:r>
          </a:p>
          <a:p>
            <a:pPr lvl="0">
              <a:spcBef>
                <a:spcPct val="20000"/>
              </a:spcBef>
            </a:pPr>
            <a:endParaRPr lang="en-GB" sz="1200" dirty="0">
              <a:solidFill>
                <a:prstClr val="black"/>
              </a:solidFill>
            </a:endParaRPr>
          </a:p>
        </p:txBody>
      </p:sp>
    </p:spTree>
    <p:extLst>
      <p:ext uri="{BB962C8B-B14F-4D97-AF65-F5344CB8AC3E}">
        <p14:creationId xmlns:p14="http://schemas.microsoft.com/office/powerpoint/2010/main" val="2158717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7DA777-22E1-4C5D-9BC7-EDFB3D61D6C7}"/>
              </a:ext>
            </a:extLst>
          </p:cNvPr>
          <p:cNvSpPr>
            <a:spLocks noGrp="1"/>
          </p:cNvSpPr>
          <p:nvPr>
            <p:ph idx="1"/>
          </p:nvPr>
        </p:nvSpPr>
        <p:spPr>
          <a:xfrm>
            <a:off x="342900" y="197202"/>
            <a:ext cx="6172200" cy="9511596"/>
          </a:xfrm>
        </p:spPr>
        <p:txBody>
          <a:bodyPr>
            <a:normAutofit/>
          </a:bodyPr>
          <a:lstStyle/>
          <a:p>
            <a:pPr marL="0" indent="0">
              <a:buNone/>
            </a:pPr>
            <a:r>
              <a:rPr lang="en-GB" sz="2000" b="1" dirty="0"/>
              <a:t>Topic Overview</a:t>
            </a:r>
            <a:r>
              <a:rPr lang="en-GB" sz="2000" dirty="0"/>
              <a:t>: Introduction to Key Information and Terminology in GCSE Music</a:t>
            </a:r>
            <a:endParaRPr lang="en-GB" sz="2000" b="1" dirty="0"/>
          </a:p>
          <a:p>
            <a:pPr marL="0" indent="0">
              <a:buNone/>
            </a:pPr>
            <a:endParaRPr lang="en-GB" sz="1200" b="1" dirty="0"/>
          </a:p>
          <a:p>
            <a:pPr marL="0" indent="0">
              <a:buNone/>
            </a:pPr>
            <a:r>
              <a:rPr lang="en-GB" sz="1200" b="1" dirty="0"/>
              <a:t>What is this topic about? </a:t>
            </a:r>
            <a:endParaRPr lang="en-GB" sz="1200" dirty="0"/>
          </a:p>
          <a:p>
            <a:pPr marL="0" indent="0">
              <a:buNone/>
            </a:pPr>
            <a:endParaRPr lang="en-GB" sz="1200" dirty="0"/>
          </a:p>
          <a:p>
            <a:pPr marL="0" indent="0">
              <a:buNone/>
            </a:pPr>
            <a:r>
              <a:rPr lang="en-GB" sz="1200" dirty="0"/>
              <a:t>The information in this booklet will give you full support during your initial learning of new knowledge and key terms, as well as recapping past knowledge on the basic musical features and terminology vital to success in GCSE music.</a:t>
            </a:r>
          </a:p>
          <a:p>
            <a:pPr marL="0" indent="0">
              <a:buNone/>
            </a:pPr>
            <a:endParaRPr lang="en-GB" sz="900" b="1" dirty="0"/>
          </a:p>
          <a:p>
            <a:pPr marL="0" indent="0">
              <a:buNone/>
            </a:pPr>
            <a:r>
              <a:rPr lang="en-GB" sz="1200" b="1" dirty="0"/>
              <a:t>Link to the GCSE Assessment:</a:t>
            </a:r>
          </a:p>
          <a:p>
            <a:pPr marL="0" indent="0">
              <a:buNone/>
            </a:pPr>
            <a:endParaRPr lang="en-GB" sz="1200" b="1" dirty="0"/>
          </a:p>
          <a:p>
            <a:pPr marL="0" indent="0">
              <a:buNone/>
            </a:pPr>
            <a:r>
              <a:rPr lang="en-GB" sz="1200" dirty="0"/>
              <a:t>This knowledge of key features and Terminology is engrained in the entirety of the course and so must be learned and retained for each Area of Study, when composing and when sitting the listening exam in Y11.</a:t>
            </a:r>
          </a:p>
          <a:p>
            <a:pPr marL="0" indent="0">
              <a:buNone/>
            </a:pPr>
            <a:endParaRPr lang="en-GB" sz="1200" dirty="0"/>
          </a:p>
          <a:p>
            <a:pPr marL="0" indent="0">
              <a:buNone/>
            </a:pPr>
            <a:r>
              <a:rPr lang="en-GB" sz="1200" b="1" dirty="0"/>
              <a:t>How will you be assessed in this topic?</a:t>
            </a:r>
          </a:p>
          <a:p>
            <a:pPr marL="0" indent="0">
              <a:buNone/>
            </a:pPr>
            <a:endParaRPr lang="en-GB" sz="1200" b="1" dirty="0"/>
          </a:p>
          <a:p>
            <a:pPr marL="0" indent="0">
              <a:buNone/>
            </a:pPr>
            <a:r>
              <a:rPr lang="en-GB" sz="1200" dirty="0"/>
              <a:t>You will be assessed with an initial baseline test to test your current musical skills/knowledge. You will then be formatively assessed on individual critical listening, performance and composition tasks designed to use specific musical features in your current learning to assess comprehension during the continuous progression. You will also be assessed with summative tests involving exam style questions, listening questions, terminology questions and musical analysis.</a:t>
            </a:r>
          </a:p>
          <a:p>
            <a:pPr marL="0" indent="0">
              <a:buNone/>
            </a:pPr>
            <a:endParaRPr lang="en-GB" sz="1200" dirty="0"/>
          </a:p>
          <a:p>
            <a:pPr marL="0" indent="0">
              <a:buNone/>
            </a:pPr>
            <a:endParaRPr lang="en-GB" sz="1200" dirty="0"/>
          </a:p>
          <a:p>
            <a:pPr marL="0" indent="0">
              <a:buNone/>
            </a:pPr>
            <a:endParaRPr lang="en-GB" dirty="0"/>
          </a:p>
        </p:txBody>
      </p:sp>
      <p:sp>
        <p:nvSpPr>
          <p:cNvPr id="4" name="Slide Number Placeholder 3">
            <a:extLst>
              <a:ext uri="{FF2B5EF4-FFF2-40B4-BE49-F238E27FC236}">
                <a16:creationId xmlns:a16="http://schemas.microsoft.com/office/drawing/2014/main" id="{8656AC1F-D7D1-4521-BE08-77DE0C86EB5F}"/>
              </a:ext>
            </a:extLst>
          </p:cNvPr>
          <p:cNvSpPr>
            <a:spLocks noGrp="1"/>
          </p:cNvSpPr>
          <p:nvPr>
            <p:ph type="sldNum" sz="quarter" idx="12"/>
          </p:nvPr>
        </p:nvSpPr>
        <p:spPr/>
        <p:txBody>
          <a:bodyPr/>
          <a:lstStyle/>
          <a:p>
            <a:fld id="{2910EBAA-92EB-4343-B6D5-25298559C073}" type="slidenum">
              <a:rPr lang="en-GB" smtClean="0"/>
              <a:pPr/>
              <a:t>4</a:t>
            </a:fld>
            <a:endParaRPr lang="en-GB"/>
          </a:p>
        </p:txBody>
      </p:sp>
    </p:spTree>
    <p:extLst>
      <p:ext uri="{BB962C8B-B14F-4D97-AF65-F5344CB8AC3E}">
        <p14:creationId xmlns:p14="http://schemas.microsoft.com/office/powerpoint/2010/main" val="3675186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731CBA-B8E1-BD74-C16D-F5591043B299}"/>
              </a:ext>
            </a:extLst>
          </p:cNvPr>
          <p:cNvPicPr>
            <a:picLocks noChangeAspect="1"/>
          </p:cNvPicPr>
          <p:nvPr/>
        </p:nvPicPr>
        <p:blipFill>
          <a:blip r:embed="rId2"/>
          <a:stretch>
            <a:fillRect/>
          </a:stretch>
        </p:blipFill>
        <p:spPr>
          <a:xfrm rot="16200000">
            <a:off x="-1038342" y="1920499"/>
            <a:ext cx="8934684" cy="6065002"/>
          </a:xfrm>
          <a:prstGeom prst="rect">
            <a:avLst/>
          </a:prstGeom>
        </p:spPr>
      </p:pic>
    </p:spTree>
    <p:extLst>
      <p:ext uri="{BB962C8B-B14F-4D97-AF65-F5344CB8AC3E}">
        <p14:creationId xmlns:p14="http://schemas.microsoft.com/office/powerpoint/2010/main" val="2768473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2BBCCD-3FBE-61B9-FD1C-EF6AF04F40E7}"/>
              </a:ext>
            </a:extLst>
          </p:cNvPr>
          <p:cNvPicPr>
            <a:picLocks noChangeAspect="1"/>
          </p:cNvPicPr>
          <p:nvPr/>
        </p:nvPicPr>
        <p:blipFill>
          <a:blip r:embed="rId2"/>
          <a:stretch>
            <a:fillRect/>
          </a:stretch>
        </p:blipFill>
        <p:spPr>
          <a:xfrm rot="16200000">
            <a:off x="-947407" y="1622130"/>
            <a:ext cx="8653132" cy="6489849"/>
          </a:xfrm>
          <a:prstGeom prst="rect">
            <a:avLst/>
          </a:prstGeom>
        </p:spPr>
      </p:pic>
    </p:spTree>
    <p:extLst>
      <p:ext uri="{BB962C8B-B14F-4D97-AF65-F5344CB8AC3E}">
        <p14:creationId xmlns:p14="http://schemas.microsoft.com/office/powerpoint/2010/main" val="3578884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79E513-0E73-5F57-A1D0-CA221194621B}"/>
              </a:ext>
            </a:extLst>
          </p:cNvPr>
          <p:cNvPicPr>
            <a:picLocks noChangeAspect="1"/>
          </p:cNvPicPr>
          <p:nvPr/>
        </p:nvPicPr>
        <p:blipFill>
          <a:blip r:embed="rId2"/>
          <a:stretch>
            <a:fillRect/>
          </a:stretch>
        </p:blipFill>
        <p:spPr>
          <a:xfrm rot="16200000">
            <a:off x="-849941" y="1657572"/>
            <a:ext cx="8553894" cy="6415420"/>
          </a:xfrm>
          <a:prstGeom prst="rect">
            <a:avLst/>
          </a:prstGeom>
        </p:spPr>
      </p:pic>
    </p:spTree>
    <p:extLst>
      <p:ext uri="{BB962C8B-B14F-4D97-AF65-F5344CB8AC3E}">
        <p14:creationId xmlns:p14="http://schemas.microsoft.com/office/powerpoint/2010/main" val="4051201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B10896-73F6-AB6D-D927-2E4177DF7091}"/>
              </a:ext>
            </a:extLst>
          </p:cNvPr>
          <p:cNvPicPr>
            <a:picLocks noChangeAspect="1"/>
          </p:cNvPicPr>
          <p:nvPr/>
        </p:nvPicPr>
        <p:blipFill>
          <a:blip r:embed="rId2"/>
          <a:stretch>
            <a:fillRect/>
          </a:stretch>
        </p:blipFill>
        <p:spPr>
          <a:xfrm rot="16200000">
            <a:off x="-890476" y="1713393"/>
            <a:ext cx="8638952" cy="6479214"/>
          </a:xfrm>
          <a:prstGeom prst="rect">
            <a:avLst/>
          </a:prstGeom>
        </p:spPr>
      </p:pic>
    </p:spTree>
    <p:extLst>
      <p:ext uri="{BB962C8B-B14F-4D97-AF65-F5344CB8AC3E}">
        <p14:creationId xmlns:p14="http://schemas.microsoft.com/office/powerpoint/2010/main" val="4053496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0FED78-8EAD-63DE-7F7A-47D09CC56A38}"/>
              </a:ext>
            </a:extLst>
          </p:cNvPr>
          <p:cNvPicPr>
            <a:picLocks noChangeAspect="1"/>
          </p:cNvPicPr>
          <p:nvPr/>
        </p:nvPicPr>
        <p:blipFill rotWithShape="1">
          <a:blip r:embed="rId2"/>
          <a:srcRect l="2946" t="5242" r="2946" b="5023"/>
          <a:stretch/>
        </p:blipFill>
        <p:spPr>
          <a:xfrm rot="16200000">
            <a:off x="-1095516" y="1965251"/>
            <a:ext cx="8868282" cy="5975498"/>
          </a:xfrm>
          <a:prstGeom prst="rect">
            <a:avLst/>
          </a:prstGeom>
        </p:spPr>
      </p:pic>
    </p:spTree>
    <p:extLst>
      <p:ext uri="{BB962C8B-B14F-4D97-AF65-F5344CB8AC3E}">
        <p14:creationId xmlns:p14="http://schemas.microsoft.com/office/powerpoint/2010/main" val="6497486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8D8F89F304474FA35690CB82B50133" ma:contentTypeVersion="11" ma:contentTypeDescription="Create a new document." ma:contentTypeScope="" ma:versionID="67d20752ae4d69198a63b00b83e18adc">
  <xsd:schema xmlns:xsd="http://www.w3.org/2001/XMLSchema" xmlns:xs="http://www.w3.org/2001/XMLSchema" xmlns:p="http://schemas.microsoft.com/office/2006/metadata/properties" xmlns:ns2="f379145d-de30-45c3-ad63-0a29d17400c5" xmlns:ns3="8cc1bb0f-7d38-462c-bfaf-06e7a976b7b6" targetNamespace="http://schemas.microsoft.com/office/2006/metadata/properties" ma:root="true" ma:fieldsID="081436004895f356ed4703fd637fc66a" ns2:_="" ns3:_="">
    <xsd:import namespace="f379145d-de30-45c3-ad63-0a29d17400c5"/>
    <xsd:import namespace="8cc1bb0f-7d38-462c-bfaf-06e7a976b7b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79145d-de30-45c3-ad63-0a29d17400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cc1bb0f-7d38-462c-bfaf-06e7a976b7b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8cc1bb0f-7d38-462c-bfaf-06e7a976b7b6">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9A0C76-863B-45B7-A16D-948521E34B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79145d-de30-45c3-ad63-0a29d17400c5"/>
    <ds:schemaRef ds:uri="8cc1bb0f-7d38-462c-bfaf-06e7a976b7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703901-2906-4F2F-B7CE-6FD41D1F1386}">
  <ds:schemaRefs>
    <ds:schemaRef ds:uri="f379145d-de30-45c3-ad63-0a29d17400c5"/>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cc1bb0f-7d38-462c-bfaf-06e7a976b7b6"/>
    <ds:schemaRef ds:uri="http://www.w3.org/XML/1998/namespace"/>
    <ds:schemaRef ds:uri="http://purl.org/dc/dcmitype/"/>
  </ds:schemaRefs>
</ds:datastoreItem>
</file>

<file path=customXml/itemProps3.xml><?xml version="1.0" encoding="utf-8"?>
<ds:datastoreItem xmlns:ds="http://schemas.openxmlformats.org/officeDocument/2006/customXml" ds:itemID="{6686291F-154A-4EAF-B530-DCC09ADB75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69637</TotalTime>
  <Words>455</Words>
  <Application>Microsoft Office PowerPoint</Application>
  <PresentationFormat>A4 Paper (210x297 mm)</PresentationFormat>
  <Paragraphs>229</Paragraphs>
  <Slides>34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Office Theme</vt:lpstr>
      <vt:lpstr>PowerPoint Presentation</vt:lpstr>
      <vt:lpstr>Contents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TTCT</dc:creator>
  <cp:lastModifiedBy>Tyler Piggott</cp:lastModifiedBy>
  <cp:revision>846</cp:revision>
  <cp:lastPrinted>2022-04-01T13:58:29Z</cp:lastPrinted>
  <dcterms:created xsi:type="dcterms:W3CDTF">2021-04-07T19:47:07Z</dcterms:created>
  <dcterms:modified xsi:type="dcterms:W3CDTF">2022-07-24T21:45:21Z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0x010100A38D8F89F304474FA35690CB82B50133</vt:lpwstr>
  </property>
  <property fmtid="{D5CDD505-2E9C-101B-9397-08002B2CF9AE}" pid="3" name="Order">
    <vt:r8>356300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ies>
</file>