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4"/>
  </p:sldMasterIdLst>
  <p:notesMasterIdLst>
    <p:notesMasterId r:id="rId30"/>
  </p:notesMasterIdLst>
  <p:sldIdLst>
    <p:sldId id="689" r:id="rId5"/>
    <p:sldId id="604" r:id="rId6"/>
    <p:sldId id="265" r:id="rId7"/>
    <p:sldId id="502" r:id="rId8"/>
    <p:sldId id="559" r:id="rId9"/>
    <p:sldId id="501" r:id="rId10"/>
    <p:sldId id="256" r:id="rId11"/>
    <p:sldId id="257" r:id="rId12"/>
    <p:sldId id="258" r:id="rId13"/>
    <p:sldId id="259" r:id="rId14"/>
    <p:sldId id="696" r:id="rId15"/>
    <p:sldId id="697" r:id="rId16"/>
    <p:sldId id="698" r:id="rId17"/>
    <p:sldId id="262" r:id="rId18"/>
    <p:sldId id="264" r:id="rId19"/>
    <p:sldId id="260" r:id="rId20"/>
    <p:sldId id="261" r:id="rId21"/>
    <p:sldId id="263" r:id="rId22"/>
    <p:sldId id="267" r:id="rId23"/>
    <p:sldId id="268" r:id="rId24"/>
    <p:sldId id="266" r:id="rId25"/>
    <p:sldId id="598" r:id="rId26"/>
    <p:sldId id="699" r:id="rId27"/>
    <p:sldId id="603" r:id="rId28"/>
    <p:sldId id="599" r:id="rId29"/>
  </p:sldIdLst>
  <p:sldSz cx="6858000" cy="9906000" type="A4"/>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Boyd" initials="MB" lastIdx="1" clrIdx="0">
    <p:extLst>
      <p:ext uri="{19B8F6BF-5375-455C-9EA6-DF929625EA0E}">
        <p15:presenceInfo xmlns:p15="http://schemas.microsoft.com/office/powerpoint/2012/main" userId="Melissa Boy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2B8275-55A8-474F-B333-8B2E4D15C34C}" v="1" dt="2022-09-01T08:23:13.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autoAdjust="0"/>
    <p:restoredTop sz="96265" autoAdjust="0"/>
  </p:normalViewPr>
  <p:slideViewPr>
    <p:cSldViewPr>
      <p:cViewPr varScale="1">
        <p:scale>
          <a:sx n="89" d="100"/>
          <a:sy n="89" d="100"/>
        </p:scale>
        <p:origin x="3444" y="7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ie Marsden" userId="d1e38660-bff5-4e3c-b4c1-397e3a12b18b" providerId="ADAL" clId="{CC2B8275-55A8-474F-B333-8B2E4D15C34C}"/>
    <pc:docChg chg="modSld">
      <pc:chgData name="Millie Marsden" userId="d1e38660-bff5-4e3c-b4c1-397e3a12b18b" providerId="ADAL" clId="{CC2B8275-55A8-474F-B333-8B2E4D15C34C}" dt="2022-09-01T08:23:42.146" v="1" actId="14100"/>
      <pc:docMkLst>
        <pc:docMk/>
      </pc:docMkLst>
      <pc:sldChg chg="modSp mod">
        <pc:chgData name="Millie Marsden" userId="d1e38660-bff5-4e3c-b4c1-397e3a12b18b" providerId="ADAL" clId="{CC2B8275-55A8-474F-B333-8B2E4D15C34C}" dt="2022-09-01T08:23:42.146" v="1" actId="14100"/>
        <pc:sldMkLst>
          <pc:docMk/>
          <pc:sldMk cId="1800891079" sldId="257"/>
        </pc:sldMkLst>
        <pc:spChg chg="mod">
          <ac:chgData name="Millie Marsden" userId="d1e38660-bff5-4e3c-b4c1-397e3a12b18b" providerId="ADAL" clId="{CC2B8275-55A8-474F-B333-8B2E4D15C34C}" dt="2022-09-01T08:23:42.146" v="1" actId="14100"/>
          <ac:spMkLst>
            <pc:docMk/>
            <pc:sldMk cId="1800891079" sldId="257"/>
            <ac:spMk id="8" creationId="{ACB324B7-A9CE-A382-B778-8BBB087B4B6C}"/>
          </ac:spMkLst>
        </pc:spChg>
      </pc:sldChg>
      <pc:sldChg chg="modSp">
        <pc:chgData name="Millie Marsden" userId="d1e38660-bff5-4e3c-b4c1-397e3a12b18b" providerId="ADAL" clId="{CC2B8275-55A8-474F-B333-8B2E4D15C34C}" dt="2022-09-01T08:23:13.737" v="0" actId="14100"/>
        <pc:sldMkLst>
          <pc:docMk/>
          <pc:sldMk cId="3507760129" sldId="689"/>
        </pc:sldMkLst>
        <pc:spChg chg="mod">
          <ac:chgData name="Millie Marsden" userId="d1e38660-bff5-4e3c-b4c1-397e3a12b18b" providerId="ADAL" clId="{CC2B8275-55A8-474F-B333-8B2E4D15C34C}" dt="2022-09-01T08:23:13.737" v="0" actId="14100"/>
          <ac:spMkLst>
            <pc:docMk/>
            <pc:sldMk cId="3507760129" sldId="689"/>
            <ac:spMk id="8" creationId="{F8347A27-AC7B-4CF6-A374-3CA108EA16F0}"/>
          </ac:spMkLst>
        </pc:spChg>
        <pc:grpChg chg="mod">
          <ac:chgData name="Millie Marsden" userId="d1e38660-bff5-4e3c-b4c1-397e3a12b18b" providerId="ADAL" clId="{CC2B8275-55A8-474F-B333-8B2E4D15C34C}" dt="2022-09-01T08:23:13.737" v="0" actId="14100"/>
          <ac:grpSpMkLst>
            <pc:docMk/>
            <pc:sldMk cId="3507760129" sldId="689"/>
            <ac:grpSpMk id="6" creationId="{B412620C-4D0B-48AA-8662-2FDF0EB169C7}"/>
          </ac:grpSpMkLst>
        </pc:grpChg>
        <pc:picChg chg="mod">
          <ac:chgData name="Millie Marsden" userId="d1e38660-bff5-4e3c-b4c1-397e3a12b18b" providerId="ADAL" clId="{CC2B8275-55A8-474F-B333-8B2E4D15C34C}" dt="2022-09-01T08:23:13.737" v="0" actId="14100"/>
          <ac:picMkLst>
            <pc:docMk/>
            <pc:sldMk cId="3507760129" sldId="689"/>
            <ac:picMk id="7" creationId="{060690FC-063A-46BC-9FF3-D686AD025AA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538DE373-2ADD-4182-B99C-2B9D8DA25FF3}" type="datetimeFigureOut">
              <a:rPr lang="en-GB" smtClean="0"/>
              <a:pPr/>
              <a:t>01/09/2022</a:t>
            </a:fld>
            <a:endParaRPr lang="en-GB"/>
          </a:p>
        </p:txBody>
      </p:sp>
      <p:sp>
        <p:nvSpPr>
          <p:cNvPr id="4" name="Slide Image Placeholder 3"/>
          <p:cNvSpPr>
            <a:spLocks noGrp="1" noRot="1" noChangeAspect="1"/>
          </p:cNvSpPr>
          <p:nvPr>
            <p:ph type="sldImg" idx="2"/>
          </p:nvPr>
        </p:nvSpPr>
        <p:spPr>
          <a:xfrm>
            <a:off x="2117725" y="741363"/>
            <a:ext cx="2562225"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19AB300B-7437-47FF-803B-BF62778AACC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5EDFC8-2C07-47C8-B8FA-3A7C48FAEA9D}" type="datetime1">
              <a:rPr lang="en-GB" smtClean="0"/>
              <a:pPr/>
              <a:t>01/09/2022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673A715-6ABE-4F8A-8F23-83CBF0C72384}" type="datetime1">
              <a:rPr lang="en-GB" smtClean="0"/>
              <a:pPr/>
              <a:t>01/09/2022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F7D244-029A-4A5A-A2AD-B6E1DBE15226}" type="datetime1">
              <a:rPr lang="en-GB" smtClean="0"/>
              <a:pPr/>
              <a:t>01/09/2022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6A656A-8968-4AD2-8B6B-24235A60FA28}" type="datetime1">
              <a:rPr lang="en-GB" smtClean="0"/>
              <a:pPr/>
              <a:t>01/09/2022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359994-9214-420D-8B17-6A8EF8B74E4E}" type="datetime1">
              <a:rPr lang="en-GB" smtClean="0"/>
              <a:pPr/>
              <a:t>01/09/2022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C6B6AD2-D13C-4D4F-A158-A148879C70A0}" type="datetime1">
              <a:rPr lang="en-GB" smtClean="0"/>
              <a:pPr/>
              <a:t>01/09/2022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7CFB75-AA14-48DC-95C6-4D66ACD07C2A}" type="datetime1">
              <a:rPr lang="en-GB" smtClean="0"/>
              <a:pPr/>
              <a:t>01/09/2022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075BEB7-A88C-4F07-8151-D2701833B8E5}" type="datetime1">
              <a:rPr lang="en-GB" smtClean="0"/>
              <a:pPr/>
              <a:t>01/09/2022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24D2D-D496-4039-A7E2-A3798EE5B847}" type="datetime1">
              <a:rPr lang="en-GB" smtClean="0"/>
              <a:pPr/>
              <a:t>01/09/2022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87F0EA-D867-4539-93F5-35342E09A491}" type="datetime1">
              <a:rPr lang="en-GB" smtClean="0"/>
              <a:pPr/>
              <a:t>01/09/2022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8E0ED-3BB3-4DC4-83B9-FD68DD67E411}" type="datetime1">
              <a:rPr lang="en-GB" smtClean="0"/>
              <a:pPr/>
              <a:t>01/09/2022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9948A60-E59E-4177-A21C-FDE5947BAE42}" type="datetime1">
              <a:rPr lang="en-GB" smtClean="0"/>
              <a:pPr/>
              <a:t>01/09/2022</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2910EBAA-92EB-4343-B6D5-25298559C07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4A3892-E892-44D1-A453-8F79547B0BA2}"/>
              </a:ext>
            </a:extLst>
          </p:cNvPr>
          <p:cNvSpPr>
            <a:spLocks noGrp="1"/>
          </p:cNvSpPr>
          <p:nvPr>
            <p:ph type="sldNum" sz="quarter" idx="12"/>
          </p:nvPr>
        </p:nvSpPr>
        <p:spPr/>
        <p:txBody>
          <a:bodyPr/>
          <a:lstStyle/>
          <a:p>
            <a:fld id="{2910EBAA-92EB-4343-B6D5-25298559C073}" type="slidenum">
              <a:rPr lang="en-GB" smtClean="0"/>
              <a:pPr/>
              <a:t>1</a:t>
            </a:fld>
            <a:endParaRPr lang="en-GB"/>
          </a:p>
        </p:txBody>
      </p:sp>
      <p:sp>
        <p:nvSpPr>
          <p:cNvPr id="4" name="TextBox 3">
            <a:extLst>
              <a:ext uri="{FF2B5EF4-FFF2-40B4-BE49-F238E27FC236}">
                <a16:creationId xmlns:a16="http://schemas.microsoft.com/office/drawing/2014/main" id="{69E134AB-2AC6-485E-9474-698AE082C6C7}"/>
              </a:ext>
            </a:extLst>
          </p:cNvPr>
          <p:cNvSpPr txBox="1"/>
          <p:nvPr/>
        </p:nvSpPr>
        <p:spPr>
          <a:xfrm>
            <a:off x="865895" y="2840174"/>
            <a:ext cx="5050854" cy="6247864"/>
          </a:xfrm>
          <a:prstGeom prst="rect">
            <a:avLst/>
          </a:prstGeom>
          <a:noFill/>
        </p:spPr>
        <p:txBody>
          <a:bodyPr wrap="square" rtlCol="0">
            <a:spAutoFit/>
          </a:bodyPr>
          <a:lstStyle/>
          <a:p>
            <a:pPr algn="ctr"/>
            <a:r>
              <a:rPr lang="en-GB" sz="2500" dirty="0"/>
              <a:t>Y9 Music for Advertisements</a:t>
            </a:r>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r>
              <a:rPr lang="en-GB" sz="2500" dirty="0"/>
              <a:t>Name: ____________________</a:t>
            </a:r>
          </a:p>
          <a:p>
            <a:pPr algn="ctr"/>
            <a:endParaRPr lang="en-GB" sz="2500" dirty="0"/>
          </a:p>
          <a:p>
            <a:pPr algn="ctr"/>
            <a:r>
              <a:rPr lang="en-GB" sz="2500" dirty="0"/>
              <a:t>Teacher:___________________</a:t>
            </a:r>
          </a:p>
          <a:p>
            <a:pPr algn="ctr"/>
            <a:endParaRPr lang="en-GB" sz="2500" dirty="0"/>
          </a:p>
        </p:txBody>
      </p:sp>
      <p:pic>
        <p:nvPicPr>
          <p:cNvPr id="5" name="Picture 4">
            <a:extLst>
              <a:ext uri="{FF2B5EF4-FFF2-40B4-BE49-F238E27FC236}">
                <a16:creationId xmlns:a16="http://schemas.microsoft.com/office/drawing/2014/main" id="{FAA87BB9-2612-4A94-9F69-F70037322590}"/>
              </a:ext>
            </a:extLst>
          </p:cNvPr>
          <p:cNvPicPr>
            <a:picLocks noChangeAspect="1"/>
          </p:cNvPicPr>
          <p:nvPr/>
        </p:nvPicPr>
        <p:blipFill>
          <a:blip r:embed="rId2"/>
          <a:stretch>
            <a:fillRect/>
          </a:stretch>
        </p:blipFill>
        <p:spPr>
          <a:xfrm>
            <a:off x="574723" y="122361"/>
            <a:ext cx="5708554" cy="2651244"/>
          </a:xfrm>
          <a:prstGeom prst="rect">
            <a:avLst/>
          </a:prstGeom>
        </p:spPr>
      </p:pic>
      <p:grpSp>
        <p:nvGrpSpPr>
          <p:cNvPr id="6" name="Group 5">
            <a:extLst>
              <a:ext uri="{FF2B5EF4-FFF2-40B4-BE49-F238E27FC236}">
                <a16:creationId xmlns:a16="http://schemas.microsoft.com/office/drawing/2014/main" id="{B412620C-4D0B-48AA-8662-2FDF0EB169C7}"/>
              </a:ext>
            </a:extLst>
          </p:cNvPr>
          <p:cNvGrpSpPr/>
          <p:nvPr/>
        </p:nvGrpSpPr>
        <p:grpSpPr>
          <a:xfrm>
            <a:off x="1014049" y="3512840"/>
            <a:ext cx="5050854" cy="3241906"/>
            <a:chOff x="0" y="2643188"/>
            <a:chExt cx="6858000" cy="3857625"/>
          </a:xfrm>
        </p:grpSpPr>
        <p:pic>
          <p:nvPicPr>
            <p:cNvPr id="7" name="Picture 2" descr="HI! I'M A SHOUTY MAN! - YouTube">
              <a:extLst>
                <a:ext uri="{FF2B5EF4-FFF2-40B4-BE49-F238E27FC236}">
                  <a16:creationId xmlns:a16="http://schemas.microsoft.com/office/drawing/2014/main" id="{060690FC-063A-46BC-9FF3-D686AD025A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43188"/>
              <a:ext cx="6858000" cy="38576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F8347A27-AC7B-4CF6-A374-3CA108EA16F0}"/>
                </a:ext>
              </a:extLst>
            </p:cNvPr>
            <p:cNvSpPr/>
            <p:nvPr/>
          </p:nvSpPr>
          <p:spPr>
            <a:xfrm>
              <a:off x="77741" y="5577484"/>
              <a:ext cx="6702511" cy="842331"/>
            </a:xfrm>
            <a:prstGeom prst="rect">
              <a:avLst/>
            </a:prstGeom>
            <a:noFill/>
            <a:ln>
              <a:noFill/>
            </a:ln>
          </p:spPr>
          <p:txBody>
            <a:bodyPr wrap="none" lIns="91440" tIns="45720" rIns="91440" bIns="45720">
              <a:spAutoFit/>
            </a:bodyPr>
            <a:lstStyle/>
            <a:p>
              <a:pPr algn="ctr"/>
              <a:r>
                <a:rPr lang="en-GB" sz="4000" b="1" dirty="0">
                  <a:ln w="22225">
                    <a:solidFill>
                      <a:schemeClr val="tx1"/>
                    </a:solidFill>
                    <a:prstDash val="solid"/>
                  </a:ln>
                  <a:solidFill>
                    <a:srgbClr val="FFFF00"/>
                  </a:solidFill>
                </a:rPr>
                <a:t>Hi! I’m A Shouty Man</a:t>
              </a:r>
            </a:p>
          </p:txBody>
        </p:sp>
      </p:grpSp>
    </p:spTree>
    <p:extLst>
      <p:ext uri="{BB962C8B-B14F-4D97-AF65-F5344CB8AC3E}">
        <p14:creationId xmlns:p14="http://schemas.microsoft.com/office/powerpoint/2010/main" val="350776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79813A-2FE9-923B-7B4B-4A0580C4C923}"/>
              </a:ext>
            </a:extLst>
          </p:cNvPr>
          <p:cNvSpPr>
            <a:spLocks noGrp="1"/>
          </p:cNvSpPr>
          <p:nvPr>
            <p:ph type="title"/>
          </p:nvPr>
        </p:nvSpPr>
        <p:spPr>
          <a:xfrm>
            <a:off x="365700" y="570123"/>
            <a:ext cx="6126601" cy="1054520"/>
          </a:xfrm>
        </p:spPr>
        <p:txBody>
          <a:bodyPr>
            <a:normAutofit fontScale="90000"/>
          </a:bodyPr>
          <a:lstStyle/>
          <a:p>
            <a:pPr algn="ctr"/>
            <a:r>
              <a:rPr lang="en-US" sz="2400" b="1" u="sng" dirty="0"/>
              <a:t>Do It Now:</a:t>
            </a:r>
            <a:br>
              <a:rPr lang="en-US" sz="2400" b="1" u="sng" dirty="0"/>
            </a:br>
            <a:br>
              <a:rPr lang="en-US" sz="2400" dirty="0"/>
            </a:br>
            <a:r>
              <a:rPr lang="en-US" sz="2400" dirty="0"/>
              <a:t>Recall what is meant by borrowed music and original music?</a:t>
            </a:r>
          </a:p>
        </p:txBody>
      </p:sp>
      <p:sp>
        <p:nvSpPr>
          <p:cNvPr id="7" name="TextBox 6">
            <a:extLst>
              <a:ext uri="{FF2B5EF4-FFF2-40B4-BE49-F238E27FC236}">
                <a16:creationId xmlns:a16="http://schemas.microsoft.com/office/drawing/2014/main" id="{33A2613D-4153-0CBA-E66C-AEA3113CEB55}"/>
              </a:ext>
            </a:extLst>
          </p:cNvPr>
          <p:cNvSpPr txBox="1"/>
          <p:nvPr/>
        </p:nvSpPr>
        <p:spPr>
          <a:xfrm>
            <a:off x="243172" y="7335330"/>
            <a:ext cx="1191352"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400" b="1" dirty="0"/>
              <a:t>Original</a:t>
            </a:r>
          </a:p>
        </p:txBody>
      </p:sp>
      <p:sp>
        <p:nvSpPr>
          <p:cNvPr id="8" name="TextBox 7">
            <a:extLst>
              <a:ext uri="{FF2B5EF4-FFF2-40B4-BE49-F238E27FC236}">
                <a16:creationId xmlns:a16="http://schemas.microsoft.com/office/drawing/2014/main" id="{6E987260-D247-C02A-4ED8-E0A3106CB683}"/>
              </a:ext>
            </a:extLst>
          </p:cNvPr>
          <p:cNvSpPr txBox="1"/>
          <p:nvPr/>
        </p:nvSpPr>
        <p:spPr>
          <a:xfrm>
            <a:off x="1682549" y="5796447"/>
            <a:ext cx="4950631"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solidFill>
                  <a:schemeClr val="bg2">
                    <a:lumMod val="90000"/>
                  </a:schemeClr>
                </a:solidFill>
              </a:rPr>
              <a:t>__________________________</a:t>
            </a:r>
          </a:p>
          <a:p>
            <a:pPr algn="ctr"/>
            <a:r>
              <a:rPr lang="en-US" sz="2800" dirty="0">
                <a:solidFill>
                  <a:schemeClr val="bg2">
                    <a:lumMod val="90000"/>
                  </a:schemeClr>
                </a:solidFill>
              </a:rPr>
              <a:t>____________________________________________________________________________________________________________________________________________________________</a:t>
            </a:r>
          </a:p>
          <a:p>
            <a:pPr algn="ctr"/>
            <a:endParaRPr lang="en-US" sz="2800" dirty="0">
              <a:solidFill>
                <a:schemeClr val="bg2">
                  <a:lumMod val="90000"/>
                </a:schemeClr>
              </a:solidFill>
            </a:endParaRPr>
          </a:p>
        </p:txBody>
      </p:sp>
      <p:sp>
        <p:nvSpPr>
          <p:cNvPr id="9" name="TextBox 8">
            <a:extLst>
              <a:ext uri="{FF2B5EF4-FFF2-40B4-BE49-F238E27FC236}">
                <a16:creationId xmlns:a16="http://schemas.microsoft.com/office/drawing/2014/main" id="{763721C4-5A10-CAFF-9DDE-58207B75C305}"/>
              </a:ext>
            </a:extLst>
          </p:cNvPr>
          <p:cNvSpPr txBox="1"/>
          <p:nvPr/>
        </p:nvSpPr>
        <p:spPr>
          <a:xfrm>
            <a:off x="1682549" y="1946358"/>
            <a:ext cx="4950631"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solidFill>
                  <a:schemeClr val="bg2">
                    <a:lumMod val="90000"/>
                  </a:schemeClr>
                </a:solidFill>
              </a:rPr>
              <a:t>__________________________</a:t>
            </a:r>
          </a:p>
          <a:p>
            <a:pPr algn="ctr"/>
            <a:r>
              <a:rPr lang="en-US" sz="2800" dirty="0">
                <a:solidFill>
                  <a:schemeClr val="bg2">
                    <a:lumMod val="90000"/>
                  </a:schemeClr>
                </a:solidFill>
              </a:rPr>
              <a:t>____________________________________________________________________________________________________________________________________________________________</a:t>
            </a:r>
          </a:p>
          <a:p>
            <a:pPr algn="ctr"/>
            <a:endParaRPr lang="en-US" sz="2800" dirty="0">
              <a:solidFill>
                <a:schemeClr val="bg2">
                  <a:lumMod val="90000"/>
                </a:schemeClr>
              </a:solidFill>
            </a:endParaRPr>
          </a:p>
        </p:txBody>
      </p:sp>
      <p:sp>
        <p:nvSpPr>
          <p:cNvPr id="10" name="TextBox 9">
            <a:extLst>
              <a:ext uri="{FF2B5EF4-FFF2-40B4-BE49-F238E27FC236}">
                <a16:creationId xmlns:a16="http://schemas.microsoft.com/office/drawing/2014/main" id="{E0A46E31-F30A-2C17-36EC-CC4A8BC72A0B}"/>
              </a:ext>
            </a:extLst>
          </p:cNvPr>
          <p:cNvSpPr txBox="1"/>
          <p:nvPr/>
        </p:nvSpPr>
        <p:spPr>
          <a:xfrm>
            <a:off x="114324" y="3479713"/>
            <a:ext cx="1449051"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400" b="1" dirty="0"/>
              <a:t>Borrowed</a:t>
            </a:r>
          </a:p>
        </p:txBody>
      </p:sp>
      <p:pic>
        <p:nvPicPr>
          <p:cNvPr id="11" name="Picture 68">
            <a:extLst>
              <a:ext uri="{FF2B5EF4-FFF2-40B4-BE49-F238E27FC236}">
                <a16:creationId xmlns:a16="http://schemas.microsoft.com/office/drawing/2014/main" id="{F4BE838A-F1F1-4BD3-A725-EB061E898EB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1354" y="38794"/>
            <a:ext cx="856646" cy="740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376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07F3AA-3E2A-4755-BB44-323E2CDE7516}"/>
              </a:ext>
            </a:extLst>
          </p:cNvPr>
          <p:cNvSpPr>
            <a:spLocks noGrp="1"/>
          </p:cNvSpPr>
          <p:nvPr>
            <p:ph idx="1"/>
          </p:nvPr>
        </p:nvSpPr>
        <p:spPr>
          <a:xfrm>
            <a:off x="343272" y="221982"/>
            <a:ext cx="6172200" cy="1561479"/>
          </a:xfrm>
        </p:spPr>
        <p:txBody>
          <a:bodyPr/>
          <a:lstStyle/>
          <a:p>
            <a:pPr marL="0" indent="0">
              <a:buNone/>
            </a:pPr>
            <a:r>
              <a:rPr lang="en-GB" dirty="0"/>
              <a:t>Do Now: </a:t>
            </a:r>
            <a:r>
              <a:rPr lang="en-GB" b="1" dirty="0"/>
              <a:t>Brain Dump</a:t>
            </a:r>
            <a:r>
              <a:rPr lang="en-GB" dirty="0"/>
              <a:t> all the </a:t>
            </a:r>
            <a:r>
              <a:rPr lang="en-GB" b="1" dirty="0"/>
              <a:t>Key features of an Advert </a:t>
            </a:r>
            <a:r>
              <a:rPr lang="en-GB" dirty="0"/>
              <a:t>you can remember and </a:t>
            </a:r>
            <a:r>
              <a:rPr lang="en-GB" b="1" u="sng" dirty="0"/>
              <a:t>define</a:t>
            </a:r>
            <a:r>
              <a:rPr lang="en-GB" dirty="0"/>
              <a:t> them</a:t>
            </a:r>
          </a:p>
        </p:txBody>
      </p:sp>
      <p:sp>
        <p:nvSpPr>
          <p:cNvPr id="4" name="Slide Number Placeholder 3">
            <a:extLst>
              <a:ext uri="{FF2B5EF4-FFF2-40B4-BE49-F238E27FC236}">
                <a16:creationId xmlns:a16="http://schemas.microsoft.com/office/drawing/2014/main" id="{CB908D2E-F376-4E59-87FF-3BA402F28898}"/>
              </a:ext>
            </a:extLst>
          </p:cNvPr>
          <p:cNvSpPr>
            <a:spLocks noGrp="1"/>
          </p:cNvSpPr>
          <p:nvPr>
            <p:ph type="sldNum" sz="quarter" idx="12"/>
          </p:nvPr>
        </p:nvSpPr>
        <p:spPr/>
        <p:txBody>
          <a:bodyPr/>
          <a:lstStyle/>
          <a:p>
            <a:fld id="{2910EBAA-92EB-4343-B6D5-25298559C073}" type="slidenum">
              <a:rPr lang="en-GB" smtClean="0"/>
              <a:pPr/>
              <a:t>11</a:t>
            </a:fld>
            <a:endParaRPr lang="en-GB"/>
          </a:p>
        </p:txBody>
      </p:sp>
      <p:sp>
        <p:nvSpPr>
          <p:cNvPr id="5" name="Cloud 4">
            <a:extLst>
              <a:ext uri="{FF2B5EF4-FFF2-40B4-BE49-F238E27FC236}">
                <a16:creationId xmlns:a16="http://schemas.microsoft.com/office/drawing/2014/main" id="{65A9B589-2A79-40FE-A1D6-60072AB162C8}"/>
              </a:ext>
            </a:extLst>
          </p:cNvPr>
          <p:cNvSpPr/>
          <p:nvPr/>
        </p:nvSpPr>
        <p:spPr>
          <a:xfrm>
            <a:off x="2276872" y="4787699"/>
            <a:ext cx="2016224" cy="118015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pic>
        <p:nvPicPr>
          <p:cNvPr id="6" name="Picture 7196">
            <a:extLst>
              <a:ext uri="{FF2B5EF4-FFF2-40B4-BE49-F238E27FC236}">
                <a16:creationId xmlns:a16="http://schemas.microsoft.com/office/drawing/2014/main" id="{E894D68A-0CD5-40A2-8D03-95E3D9F6971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7850" y="769263"/>
            <a:ext cx="1200150" cy="1062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0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07F3AA-3E2A-4755-BB44-323E2CDE7516}"/>
              </a:ext>
            </a:extLst>
          </p:cNvPr>
          <p:cNvSpPr>
            <a:spLocks noGrp="1"/>
          </p:cNvSpPr>
          <p:nvPr>
            <p:ph idx="1"/>
          </p:nvPr>
        </p:nvSpPr>
        <p:spPr>
          <a:xfrm>
            <a:off x="343272" y="221982"/>
            <a:ext cx="6172200" cy="1561479"/>
          </a:xfrm>
        </p:spPr>
        <p:txBody>
          <a:bodyPr/>
          <a:lstStyle/>
          <a:p>
            <a:pPr marL="0" indent="0">
              <a:buNone/>
            </a:pPr>
            <a:r>
              <a:rPr lang="en-GB" dirty="0"/>
              <a:t>Do Now: </a:t>
            </a:r>
            <a:r>
              <a:rPr lang="en-GB" b="1" dirty="0"/>
              <a:t>Brain Dump</a:t>
            </a:r>
            <a:r>
              <a:rPr lang="en-GB" dirty="0"/>
              <a:t> all the </a:t>
            </a:r>
            <a:r>
              <a:rPr lang="en-GB" b="1" dirty="0"/>
              <a:t>Key features of the music in adverts</a:t>
            </a:r>
            <a:endParaRPr lang="en-GB" dirty="0"/>
          </a:p>
        </p:txBody>
      </p:sp>
      <p:sp>
        <p:nvSpPr>
          <p:cNvPr id="4" name="Slide Number Placeholder 3">
            <a:extLst>
              <a:ext uri="{FF2B5EF4-FFF2-40B4-BE49-F238E27FC236}">
                <a16:creationId xmlns:a16="http://schemas.microsoft.com/office/drawing/2014/main" id="{CB908D2E-F376-4E59-87FF-3BA402F28898}"/>
              </a:ext>
            </a:extLst>
          </p:cNvPr>
          <p:cNvSpPr>
            <a:spLocks noGrp="1"/>
          </p:cNvSpPr>
          <p:nvPr>
            <p:ph type="sldNum" sz="quarter" idx="12"/>
          </p:nvPr>
        </p:nvSpPr>
        <p:spPr/>
        <p:txBody>
          <a:bodyPr/>
          <a:lstStyle/>
          <a:p>
            <a:fld id="{2910EBAA-92EB-4343-B6D5-25298559C073}" type="slidenum">
              <a:rPr lang="en-GB" smtClean="0"/>
              <a:pPr/>
              <a:t>12</a:t>
            </a:fld>
            <a:endParaRPr lang="en-GB"/>
          </a:p>
        </p:txBody>
      </p:sp>
      <p:sp>
        <p:nvSpPr>
          <p:cNvPr id="5" name="Cloud 4">
            <a:extLst>
              <a:ext uri="{FF2B5EF4-FFF2-40B4-BE49-F238E27FC236}">
                <a16:creationId xmlns:a16="http://schemas.microsoft.com/office/drawing/2014/main" id="{65A9B589-2A79-40FE-A1D6-60072AB162C8}"/>
              </a:ext>
            </a:extLst>
          </p:cNvPr>
          <p:cNvSpPr/>
          <p:nvPr/>
        </p:nvSpPr>
        <p:spPr>
          <a:xfrm>
            <a:off x="2276872" y="4787699"/>
            <a:ext cx="2016224" cy="118015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pic>
        <p:nvPicPr>
          <p:cNvPr id="6" name="Picture 7196">
            <a:extLst>
              <a:ext uri="{FF2B5EF4-FFF2-40B4-BE49-F238E27FC236}">
                <a16:creationId xmlns:a16="http://schemas.microsoft.com/office/drawing/2014/main" id="{E894D68A-0CD5-40A2-8D03-95E3D9F6971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7232" y="1783461"/>
            <a:ext cx="1200150" cy="1062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571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07F3AA-3E2A-4755-BB44-323E2CDE7516}"/>
              </a:ext>
            </a:extLst>
          </p:cNvPr>
          <p:cNvSpPr>
            <a:spLocks noGrp="1"/>
          </p:cNvSpPr>
          <p:nvPr>
            <p:ph idx="1"/>
          </p:nvPr>
        </p:nvSpPr>
        <p:spPr>
          <a:xfrm>
            <a:off x="343272" y="221982"/>
            <a:ext cx="6172200" cy="1561479"/>
          </a:xfrm>
        </p:spPr>
        <p:txBody>
          <a:bodyPr/>
          <a:lstStyle/>
          <a:p>
            <a:pPr marL="0" indent="0">
              <a:buNone/>
            </a:pPr>
            <a:r>
              <a:rPr lang="en-GB" dirty="0"/>
              <a:t>Do Now: </a:t>
            </a:r>
            <a:r>
              <a:rPr lang="en-GB" b="1" dirty="0"/>
              <a:t>Brain Dump</a:t>
            </a:r>
            <a:r>
              <a:rPr lang="en-GB" dirty="0"/>
              <a:t> all the </a:t>
            </a:r>
            <a:r>
              <a:rPr lang="en-GB" b="1" dirty="0"/>
              <a:t>different types of music used in adverts</a:t>
            </a:r>
            <a:endParaRPr lang="en-GB" dirty="0"/>
          </a:p>
        </p:txBody>
      </p:sp>
      <p:sp>
        <p:nvSpPr>
          <p:cNvPr id="4" name="Slide Number Placeholder 3">
            <a:extLst>
              <a:ext uri="{FF2B5EF4-FFF2-40B4-BE49-F238E27FC236}">
                <a16:creationId xmlns:a16="http://schemas.microsoft.com/office/drawing/2014/main" id="{CB908D2E-F376-4E59-87FF-3BA402F28898}"/>
              </a:ext>
            </a:extLst>
          </p:cNvPr>
          <p:cNvSpPr>
            <a:spLocks noGrp="1"/>
          </p:cNvSpPr>
          <p:nvPr>
            <p:ph type="sldNum" sz="quarter" idx="12"/>
          </p:nvPr>
        </p:nvSpPr>
        <p:spPr/>
        <p:txBody>
          <a:bodyPr/>
          <a:lstStyle/>
          <a:p>
            <a:fld id="{2910EBAA-92EB-4343-B6D5-25298559C073}" type="slidenum">
              <a:rPr lang="en-GB" smtClean="0"/>
              <a:pPr/>
              <a:t>13</a:t>
            </a:fld>
            <a:endParaRPr lang="en-GB"/>
          </a:p>
        </p:txBody>
      </p:sp>
      <p:sp>
        <p:nvSpPr>
          <p:cNvPr id="5" name="Cloud 4">
            <a:extLst>
              <a:ext uri="{FF2B5EF4-FFF2-40B4-BE49-F238E27FC236}">
                <a16:creationId xmlns:a16="http://schemas.microsoft.com/office/drawing/2014/main" id="{65A9B589-2A79-40FE-A1D6-60072AB162C8}"/>
              </a:ext>
            </a:extLst>
          </p:cNvPr>
          <p:cNvSpPr/>
          <p:nvPr/>
        </p:nvSpPr>
        <p:spPr>
          <a:xfrm>
            <a:off x="2276872" y="4787699"/>
            <a:ext cx="2016224" cy="118015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pic>
        <p:nvPicPr>
          <p:cNvPr id="6" name="Picture 7196">
            <a:extLst>
              <a:ext uri="{FF2B5EF4-FFF2-40B4-BE49-F238E27FC236}">
                <a16:creationId xmlns:a16="http://schemas.microsoft.com/office/drawing/2014/main" id="{E894D68A-0CD5-40A2-8D03-95E3D9F6971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7232" y="1783461"/>
            <a:ext cx="1200150" cy="1062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695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AE0675-C80E-D8D8-0FBB-CC0A0D3CA6F5}"/>
              </a:ext>
            </a:extLst>
          </p:cNvPr>
          <p:cNvSpPr>
            <a:spLocks noGrp="1" noChangeArrowheads="1"/>
          </p:cNvSpPr>
          <p:nvPr>
            <p:ph type="title"/>
          </p:nvPr>
        </p:nvSpPr>
        <p:spPr>
          <a:xfrm>
            <a:off x="228600" y="4375730"/>
            <a:ext cx="6400800" cy="631254"/>
          </a:xfrm>
        </p:spPr>
        <p:txBody>
          <a:bodyPr>
            <a:noAutofit/>
          </a:bodyPr>
          <a:lstStyle/>
          <a:p>
            <a:pPr algn="ctr" eaLnBrk="1" hangingPunct="1"/>
            <a:r>
              <a:rPr lang="en-GB" altLang="en-US" sz="3200" b="1" dirty="0">
                <a:latin typeface="Berlin Sans FB Demi" panose="020E0602020502020306" pitchFamily="34" charset="77"/>
              </a:rPr>
              <a:t>Creating Your Advert Checklist</a:t>
            </a:r>
          </a:p>
        </p:txBody>
      </p:sp>
      <p:graphicFrame>
        <p:nvGraphicFramePr>
          <p:cNvPr id="6" name="Table 6">
            <a:extLst>
              <a:ext uri="{FF2B5EF4-FFF2-40B4-BE49-F238E27FC236}">
                <a16:creationId xmlns:a16="http://schemas.microsoft.com/office/drawing/2014/main" id="{36B8A2B9-11EA-4AC7-D5AF-D4AF1467B3C1}"/>
              </a:ext>
            </a:extLst>
          </p:cNvPr>
          <p:cNvGraphicFramePr>
            <a:graphicFrameLocks noGrp="1"/>
          </p:cNvGraphicFramePr>
          <p:nvPr/>
        </p:nvGraphicFramePr>
        <p:xfrm>
          <a:off x="228600" y="5006984"/>
          <a:ext cx="6400800" cy="4868633"/>
        </p:xfrm>
        <a:graphic>
          <a:graphicData uri="http://schemas.openxmlformats.org/drawingml/2006/table">
            <a:tbl>
              <a:tblPr firstRow="1" bandRow="1">
                <a:tableStyleId>{5940675A-B579-460E-94D1-54222C63F5DA}</a:tableStyleId>
              </a:tblPr>
              <a:tblGrid>
                <a:gridCol w="5294376">
                  <a:extLst>
                    <a:ext uri="{9D8B030D-6E8A-4147-A177-3AD203B41FA5}">
                      <a16:colId xmlns:a16="http://schemas.microsoft.com/office/drawing/2014/main" val="1594552858"/>
                    </a:ext>
                  </a:extLst>
                </a:gridCol>
                <a:gridCol w="1106424">
                  <a:extLst>
                    <a:ext uri="{9D8B030D-6E8A-4147-A177-3AD203B41FA5}">
                      <a16:colId xmlns:a16="http://schemas.microsoft.com/office/drawing/2014/main" val="2906165335"/>
                    </a:ext>
                  </a:extLst>
                </a:gridCol>
              </a:tblGrid>
              <a:tr h="337029">
                <a:tc>
                  <a:txBody>
                    <a:bodyPr/>
                    <a:lstStyle/>
                    <a:p>
                      <a:pPr algn="ctr"/>
                      <a:r>
                        <a:rPr lang="en-GB" sz="1600" b="1" u="sng" dirty="0"/>
                        <a:t>To Do</a:t>
                      </a:r>
                    </a:p>
                  </a:txBody>
                  <a:tcPr/>
                </a:tc>
                <a:tc>
                  <a:txBody>
                    <a:bodyPr/>
                    <a:lstStyle/>
                    <a:p>
                      <a:pPr algn="ctr"/>
                      <a:r>
                        <a:rPr lang="en-GB" sz="1600" b="1" u="sng" dirty="0"/>
                        <a:t>Tick when completed</a:t>
                      </a:r>
                    </a:p>
                  </a:txBody>
                  <a:tcPr/>
                </a:tc>
                <a:extLst>
                  <a:ext uri="{0D108BD9-81ED-4DB2-BD59-A6C34878D82A}">
                    <a16:rowId xmlns:a16="http://schemas.microsoft.com/office/drawing/2014/main" val="808892715"/>
                  </a:ext>
                </a:extLst>
              </a:tr>
              <a:tr h="33702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b="1" dirty="0"/>
                        <a:t>Choose a product (original)</a:t>
                      </a:r>
                    </a:p>
                  </a:txBody>
                  <a:tcPr/>
                </a:tc>
                <a:tc>
                  <a:txBody>
                    <a:bodyPr/>
                    <a:lstStyle/>
                    <a:p>
                      <a:pPr algn="ctr"/>
                      <a:endParaRPr lang="en-GB" b="1"/>
                    </a:p>
                  </a:txBody>
                  <a:tcPr/>
                </a:tc>
                <a:extLst>
                  <a:ext uri="{0D108BD9-81ED-4DB2-BD59-A6C34878D82A}">
                    <a16:rowId xmlns:a16="http://schemas.microsoft.com/office/drawing/2014/main" val="2759895839"/>
                  </a:ext>
                </a:extLst>
              </a:tr>
              <a:tr h="75065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b="1" dirty="0"/>
                        <a:t>Discuss product style, function, target market, image, price etc…</a:t>
                      </a:r>
                    </a:p>
                    <a:p>
                      <a:pPr algn="ctr"/>
                      <a:endParaRPr lang="en-GB" b="1" dirty="0"/>
                    </a:p>
                  </a:txBody>
                  <a:tcPr/>
                </a:tc>
                <a:tc>
                  <a:txBody>
                    <a:bodyPr/>
                    <a:lstStyle/>
                    <a:p>
                      <a:pPr algn="ctr"/>
                      <a:endParaRPr lang="en-GB" b="1"/>
                    </a:p>
                  </a:txBody>
                  <a:tcPr/>
                </a:tc>
                <a:extLst>
                  <a:ext uri="{0D108BD9-81ED-4DB2-BD59-A6C34878D82A}">
                    <a16:rowId xmlns:a16="http://schemas.microsoft.com/office/drawing/2014/main" val="1821056885"/>
                  </a:ext>
                </a:extLst>
              </a:tr>
              <a:tr h="248516">
                <a:tc>
                  <a:txBody>
                    <a:bodyPr/>
                    <a:lstStyle/>
                    <a:p>
                      <a:pPr algn="ctr"/>
                      <a:r>
                        <a:rPr lang="en-GB" b="1" dirty="0"/>
                        <a:t>Design Product</a:t>
                      </a:r>
                    </a:p>
                  </a:txBody>
                  <a:tcPr/>
                </a:tc>
                <a:tc>
                  <a:txBody>
                    <a:bodyPr/>
                    <a:lstStyle/>
                    <a:p>
                      <a:pPr algn="ctr"/>
                      <a:endParaRPr lang="en-GB" b="1" dirty="0"/>
                    </a:p>
                  </a:txBody>
                  <a:tcPr/>
                </a:tc>
                <a:extLst>
                  <a:ext uri="{0D108BD9-81ED-4DB2-BD59-A6C34878D82A}">
                    <a16:rowId xmlns:a16="http://schemas.microsoft.com/office/drawing/2014/main" val="2489697224"/>
                  </a:ext>
                </a:extLst>
              </a:tr>
              <a:tr h="47490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b="1" dirty="0"/>
                        <a:t>Create </a:t>
                      </a:r>
                      <a:r>
                        <a:rPr lang="en-GB" altLang="en-US" b="1" u="sng" dirty="0"/>
                        <a:t>‘JINGLE’</a:t>
                      </a:r>
                      <a:r>
                        <a:rPr lang="en-GB" altLang="en-US" b="1" dirty="0"/>
                        <a:t> for end of advert.</a:t>
                      </a:r>
                    </a:p>
                    <a:p>
                      <a:pPr algn="ctr"/>
                      <a:endParaRPr lang="en-GB" b="1" dirty="0"/>
                    </a:p>
                  </a:txBody>
                  <a:tcPr/>
                </a:tc>
                <a:tc>
                  <a:txBody>
                    <a:bodyPr/>
                    <a:lstStyle/>
                    <a:p>
                      <a:pPr algn="ctr"/>
                      <a:endParaRPr lang="en-GB" b="1"/>
                    </a:p>
                  </a:txBody>
                  <a:tcPr/>
                </a:tc>
                <a:extLst>
                  <a:ext uri="{0D108BD9-81ED-4DB2-BD59-A6C34878D82A}">
                    <a16:rowId xmlns:a16="http://schemas.microsoft.com/office/drawing/2014/main" val="2908147101"/>
                  </a:ext>
                </a:extLst>
              </a:tr>
              <a:tr h="88852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b="1" dirty="0"/>
                        <a:t>Create </a:t>
                      </a:r>
                      <a:r>
                        <a:rPr lang="en-GB" altLang="en-US" b="1" u="sng" dirty="0"/>
                        <a:t>‘UNDERSCORE’</a:t>
                      </a:r>
                      <a:r>
                        <a:rPr lang="en-GB" altLang="en-US" b="1" dirty="0"/>
                        <a:t> for rest of advert</a:t>
                      </a:r>
                      <a:endParaRPr lang="en-GB" b="1" dirty="0"/>
                    </a:p>
                  </a:txBody>
                  <a:tcPr/>
                </a:tc>
                <a:tc>
                  <a:txBody>
                    <a:bodyPr/>
                    <a:lstStyle/>
                    <a:p>
                      <a:pPr algn="ctr"/>
                      <a:endParaRPr lang="en-GB" b="1"/>
                    </a:p>
                  </a:txBody>
                  <a:tcPr/>
                </a:tc>
                <a:extLst>
                  <a:ext uri="{0D108BD9-81ED-4DB2-BD59-A6C34878D82A}">
                    <a16:rowId xmlns:a16="http://schemas.microsoft.com/office/drawing/2014/main" val="3273254008"/>
                  </a:ext>
                </a:extLst>
              </a:tr>
              <a:tr h="47490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b="1" dirty="0"/>
                        <a:t>Write ‘</a:t>
                      </a:r>
                      <a:r>
                        <a:rPr lang="en-GB" altLang="en-US" b="1" u="sng" dirty="0"/>
                        <a:t>VOICE-OVER’</a:t>
                      </a:r>
                      <a:r>
                        <a:rPr lang="en-GB" altLang="en-US" b="1" dirty="0"/>
                        <a:t> </a:t>
                      </a:r>
                    </a:p>
                    <a:p>
                      <a:pPr algn="ctr"/>
                      <a:endParaRPr lang="en-GB" b="1" dirty="0"/>
                    </a:p>
                  </a:txBody>
                  <a:tcPr/>
                </a:tc>
                <a:tc>
                  <a:txBody>
                    <a:bodyPr/>
                    <a:lstStyle/>
                    <a:p>
                      <a:pPr algn="ctr"/>
                      <a:endParaRPr lang="en-GB" b="1"/>
                    </a:p>
                  </a:txBody>
                  <a:tcPr/>
                </a:tc>
                <a:extLst>
                  <a:ext uri="{0D108BD9-81ED-4DB2-BD59-A6C34878D82A}">
                    <a16:rowId xmlns:a16="http://schemas.microsoft.com/office/drawing/2014/main" val="1683446828"/>
                  </a:ext>
                </a:extLst>
              </a:tr>
              <a:tr h="47490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b="1" dirty="0"/>
                        <a:t>Put all ingredients together and Practice</a:t>
                      </a:r>
                    </a:p>
                  </a:txBody>
                  <a:tcPr/>
                </a:tc>
                <a:tc>
                  <a:txBody>
                    <a:bodyPr/>
                    <a:lstStyle/>
                    <a:p>
                      <a:pPr algn="ctr"/>
                      <a:endParaRPr lang="en-GB" b="1" dirty="0"/>
                    </a:p>
                  </a:txBody>
                  <a:tcPr/>
                </a:tc>
                <a:extLst>
                  <a:ext uri="{0D108BD9-81ED-4DB2-BD59-A6C34878D82A}">
                    <a16:rowId xmlns:a16="http://schemas.microsoft.com/office/drawing/2014/main" val="1925175381"/>
                  </a:ext>
                </a:extLst>
              </a:tr>
            </a:tbl>
          </a:graphicData>
        </a:graphic>
      </p:graphicFrame>
      <p:sp>
        <p:nvSpPr>
          <p:cNvPr id="7" name="Rectangle 2">
            <a:extLst>
              <a:ext uri="{FF2B5EF4-FFF2-40B4-BE49-F238E27FC236}">
                <a16:creationId xmlns:a16="http://schemas.microsoft.com/office/drawing/2014/main" id="{04FEC935-1E01-3740-A5DB-0098D64495BB}"/>
              </a:ext>
            </a:extLst>
          </p:cNvPr>
          <p:cNvSpPr txBox="1">
            <a:spLocks noChangeArrowheads="1"/>
          </p:cNvSpPr>
          <p:nvPr/>
        </p:nvSpPr>
        <p:spPr>
          <a:xfrm>
            <a:off x="228600" y="994862"/>
            <a:ext cx="6400800" cy="631254"/>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altLang="en-US" sz="3200" b="1" dirty="0">
                <a:latin typeface="Berlin Sans FB Demi" panose="020E0602020502020306" pitchFamily="34" charset="77"/>
              </a:rPr>
              <a:t>Job Allocation for Product Design</a:t>
            </a:r>
          </a:p>
        </p:txBody>
      </p:sp>
      <p:graphicFrame>
        <p:nvGraphicFramePr>
          <p:cNvPr id="8" name="Table 8">
            <a:extLst>
              <a:ext uri="{FF2B5EF4-FFF2-40B4-BE49-F238E27FC236}">
                <a16:creationId xmlns:a16="http://schemas.microsoft.com/office/drawing/2014/main" id="{B9D285BB-9A21-E1D6-BAFE-2143710E87AE}"/>
              </a:ext>
            </a:extLst>
          </p:cNvPr>
          <p:cNvGraphicFramePr>
            <a:graphicFrameLocks noGrp="1"/>
          </p:cNvGraphicFramePr>
          <p:nvPr>
            <p:extLst>
              <p:ext uri="{D42A27DB-BD31-4B8C-83A1-F6EECF244321}">
                <p14:modId xmlns:p14="http://schemas.microsoft.com/office/powerpoint/2010/main" val="1974560628"/>
              </p:ext>
            </p:extLst>
          </p:nvPr>
        </p:nvGraphicFramePr>
        <p:xfrm>
          <a:off x="1143000" y="1708730"/>
          <a:ext cx="4572000" cy="2667000"/>
        </p:xfrm>
        <a:graphic>
          <a:graphicData uri="http://schemas.openxmlformats.org/drawingml/2006/table">
            <a:tbl>
              <a:tblPr firstRow="1" bandRow="1">
                <a:tableStyleId>{5940675A-B579-460E-94D1-54222C63F5DA}</a:tableStyleId>
              </a:tblPr>
              <a:tblGrid>
                <a:gridCol w="2286000">
                  <a:extLst>
                    <a:ext uri="{9D8B030D-6E8A-4147-A177-3AD203B41FA5}">
                      <a16:colId xmlns:a16="http://schemas.microsoft.com/office/drawing/2014/main" val="1695388550"/>
                    </a:ext>
                  </a:extLst>
                </a:gridCol>
                <a:gridCol w="2286000">
                  <a:extLst>
                    <a:ext uri="{9D8B030D-6E8A-4147-A177-3AD203B41FA5}">
                      <a16:colId xmlns:a16="http://schemas.microsoft.com/office/drawing/2014/main" val="404552617"/>
                    </a:ext>
                  </a:extLst>
                </a:gridCol>
              </a:tblGrid>
              <a:tr h="370840">
                <a:tc>
                  <a:txBody>
                    <a:bodyPr/>
                    <a:lstStyle/>
                    <a:p>
                      <a:pPr algn="ctr"/>
                      <a:r>
                        <a:rPr lang="en-GB" b="1" dirty="0"/>
                        <a:t>Job</a:t>
                      </a:r>
                    </a:p>
                  </a:txBody>
                  <a:tcPr/>
                </a:tc>
                <a:tc>
                  <a:txBody>
                    <a:bodyPr/>
                    <a:lstStyle/>
                    <a:p>
                      <a:pPr algn="ctr"/>
                      <a:r>
                        <a:rPr lang="en-GB" b="1" dirty="0"/>
                        <a:t>Group Member/s</a:t>
                      </a:r>
                    </a:p>
                  </a:txBody>
                  <a:tcPr/>
                </a:tc>
                <a:extLst>
                  <a:ext uri="{0D108BD9-81ED-4DB2-BD59-A6C34878D82A}">
                    <a16:rowId xmlns:a16="http://schemas.microsoft.com/office/drawing/2014/main" val="2012843460"/>
                  </a:ext>
                </a:extLst>
              </a:tr>
              <a:tr h="370840">
                <a:tc>
                  <a:txBody>
                    <a:bodyPr/>
                    <a:lstStyle/>
                    <a:p>
                      <a:r>
                        <a:rPr lang="en-GB" dirty="0"/>
                        <a:t>Writing the Voice Over for advert</a:t>
                      </a:r>
                    </a:p>
                  </a:txBody>
                  <a:tcPr/>
                </a:tc>
                <a:tc>
                  <a:txBody>
                    <a:bodyPr/>
                    <a:lstStyle/>
                    <a:p>
                      <a:endParaRPr lang="en-GB"/>
                    </a:p>
                  </a:txBody>
                  <a:tcPr/>
                </a:tc>
                <a:extLst>
                  <a:ext uri="{0D108BD9-81ED-4DB2-BD59-A6C34878D82A}">
                    <a16:rowId xmlns:a16="http://schemas.microsoft.com/office/drawing/2014/main" val="2456377532"/>
                  </a:ext>
                </a:extLst>
              </a:tr>
              <a:tr h="370840">
                <a:tc>
                  <a:txBody>
                    <a:bodyPr/>
                    <a:lstStyle/>
                    <a:p>
                      <a:r>
                        <a:rPr lang="en-GB" dirty="0"/>
                        <a:t>Designing/Drawing the product and Labelling</a:t>
                      </a:r>
                    </a:p>
                  </a:txBody>
                  <a:tcPr/>
                </a:tc>
                <a:tc>
                  <a:txBody>
                    <a:bodyPr/>
                    <a:lstStyle/>
                    <a:p>
                      <a:endParaRPr lang="en-GB"/>
                    </a:p>
                  </a:txBody>
                  <a:tcPr/>
                </a:tc>
                <a:extLst>
                  <a:ext uri="{0D108BD9-81ED-4DB2-BD59-A6C34878D82A}">
                    <a16:rowId xmlns:a16="http://schemas.microsoft.com/office/drawing/2014/main" val="2934975231"/>
                  </a:ext>
                </a:extLst>
              </a:tr>
              <a:tr h="370840">
                <a:tc>
                  <a:txBody>
                    <a:bodyPr/>
                    <a:lstStyle/>
                    <a:p>
                      <a:r>
                        <a:rPr lang="en-GB" dirty="0"/>
                        <a:t>Product details</a:t>
                      </a:r>
                    </a:p>
                  </a:txBody>
                  <a:tcPr/>
                </a:tc>
                <a:tc>
                  <a:txBody>
                    <a:bodyPr/>
                    <a:lstStyle/>
                    <a:p>
                      <a:endParaRPr lang="en-GB"/>
                    </a:p>
                  </a:txBody>
                  <a:tcPr/>
                </a:tc>
                <a:extLst>
                  <a:ext uri="{0D108BD9-81ED-4DB2-BD59-A6C34878D82A}">
                    <a16:rowId xmlns:a16="http://schemas.microsoft.com/office/drawing/2014/main" val="3480265336"/>
                  </a:ext>
                </a:extLst>
              </a:tr>
              <a:tr h="370840">
                <a:tc>
                  <a:txBody>
                    <a:bodyPr/>
                    <a:lstStyle/>
                    <a:p>
                      <a:r>
                        <a:rPr lang="en-GB" dirty="0"/>
                        <a:t>Jingle/underscore</a:t>
                      </a:r>
                    </a:p>
                  </a:txBody>
                  <a:tcPr/>
                </a:tc>
                <a:tc>
                  <a:txBody>
                    <a:bodyPr/>
                    <a:lstStyle/>
                    <a:p>
                      <a:endParaRPr lang="en-GB" dirty="0"/>
                    </a:p>
                  </a:txBody>
                  <a:tcPr/>
                </a:tc>
                <a:extLst>
                  <a:ext uri="{0D108BD9-81ED-4DB2-BD59-A6C34878D82A}">
                    <a16:rowId xmlns:a16="http://schemas.microsoft.com/office/drawing/2014/main" val="4017143845"/>
                  </a:ext>
                </a:extLst>
              </a:tr>
            </a:tbl>
          </a:graphicData>
        </a:graphic>
      </p:graphicFrame>
      <p:pic>
        <p:nvPicPr>
          <p:cNvPr id="9" name="Picture 71">
            <a:extLst>
              <a:ext uri="{FF2B5EF4-FFF2-40B4-BE49-F238E27FC236}">
                <a16:creationId xmlns:a16="http://schemas.microsoft.com/office/drawing/2014/main" id="{F7F16A06-DE32-4D63-B7CC-3CCB8BAF59B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8050"/>
            <a:ext cx="822960" cy="76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84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C04348A-1407-C866-ACD1-2A8508157684}"/>
              </a:ext>
            </a:extLst>
          </p:cNvPr>
          <p:cNvGrpSpPr/>
          <p:nvPr/>
        </p:nvGrpSpPr>
        <p:grpSpPr>
          <a:xfrm>
            <a:off x="4404362" y="361190"/>
            <a:ext cx="2453638" cy="1449935"/>
            <a:chOff x="0" y="2643188"/>
            <a:chExt cx="6858000" cy="4052616"/>
          </a:xfrm>
        </p:grpSpPr>
        <p:pic>
          <p:nvPicPr>
            <p:cNvPr id="2050" name="Picture 2" descr="HI! I'M A SHOUTY MAN! - YouTube">
              <a:extLst>
                <a:ext uri="{FF2B5EF4-FFF2-40B4-BE49-F238E27FC236}">
                  <a16:creationId xmlns:a16="http://schemas.microsoft.com/office/drawing/2014/main" id="{6F24200E-37AE-9917-1998-5AD1832B9A1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43188"/>
              <a:ext cx="6858000" cy="38576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8EF8204-66B3-40BD-3E4B-34601A70D32F}"/>
                </a:ext>
              </a:extLst>
            </p:cNvPr>
            <p:cNvSpPr/>
            <p:nvPr/>
          </p:nvSpPr>
          <p:spPr>
            <a:xfrm>
              <a:off x="2619" y="5577483"/>
              <a:ext cx="6852754" cy="1118321"/>
            </a:xfrm>
            <a:prstGeom prst="rect">
              <a:avLst/>
            </a:prstGeom>
            <a:noFill/>
            <a:ln>
              <a:noFill/>
            </a:ln>
          </p:spPr>
          <p:txBody>
            <a:bodyPr wrap="none" lIns="91440" tIns="45720" rIns="91440" bIns="45720">
              <a:spAutoFit/>
            </a:bodyPr>
            <a:lstStyle/>
            <a:p>
              <a:pPr algn="ctr"/>
              <a:r>
                <a:rPr lang="en-GB" sz="2000" b="1" dirty="0">
                  <a:ln w="22225">
                    <a:solidFill>
                      <a:schemeClr val="tx1"/>
                    </a:solidFill>
                    <a:prstDash val="solid"/>
                  </a:ln>
                  <a:solidFill>
                    <a:srgbClr val="FFFF00"/>
                  </a:solidFill>
                </a:rPr>
                <a:t>Hi! I’m A Shouty Man</a:t>
              </a:r>
            </a:p>
          </p:txBody>
        </p:sp>
      </p:grpSp>
      <p:sp>
        <p:nvSpPr>
          <p:cNvPr id="16" name="Rectangle 2">
            <a:extLst>
              <a:ext uri="{FF2B5EF4-FFF2-40B4-BE49-F238E27FC236}">
                <a16:creationId xmlns:a16="http://schemas.microsoft.com/office/drawing/2014/main" id="{E873C92F-B0A3-3A4C-0BFA-9D87C44644FE}"/>
              </a:ext>
            </a:extLst>
          </p:cNvPr>
          <p:cNvSpPr txBox="1">
            <a:spLocks noChangeArrowheads="1"/>
          </p:cNvSpPr>
          <p:nvPr/>
        </p:nvSpPr>
        <p:spPr>
          <a:xfrm>
            <a:off x="655322" y="521073"/>
            <a:ext cx="3749040" cy="832422"/>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altLang="en-US" sz="4000" dirty="0">
                <a:latin typeface="Berlin Sans FB Demi" panose="020E0602020502020306" pitchFamily="34" charset="77"/>
              </a:rPr>
              <a:t>Initial Planning</a:t>
            </a:r>
          </a:p>
        </p:txBody>
      </p:sp>
      <p:sp>
        <p:nvSpPr>
          <p:cNvPr id="17" name="Rectangle 3">
            <a:extLst>
              <a:ext uri="{FF2B5EF4-FFF2-40B4-BE49-F238E27FC236}">
                <a16:creationId xmlns:a16="http://schemas.microsoft.com/office/drawing/2014/main" id="{72C01C49-C037-6BA0-5993-CC8B734AF4B4}"/>
              </a:ext>
            </a:extLst>
          </p:cNvPr>
          <p:cNvSpPr txBox="1">
            <a:spLocks noChangeArrowheads="1"/>
          </p:cNvSpPr>
          <p:nvPr/>
        </p:nvSpPr>
        <p:spPr>
          <a:xfrm>
            <a:off x="73152" y="2059791"/>
            <a:ext cx="6800428" cy="138017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altLang="en-US" dirty="0">
                <a:latin typeface="Berlin Sans FB" panose="020E0602020502020306" pitchFamily="34" charset="77"/>
              </a:rPr>
              <a:t>Use the checklist to help you plan</a:t>
            </a:r>
            <a:endParaRPr lang="en-GB" altLang="en-US" dirty="0"/>
          </a:p>
        </p:txBody>
      </p:sp>
      <p:sp>
        <p:nvSpPr>
          <p:cNvPr id="19" name="TextBox 18">
            <a:extLst>
              <a:ext uri="{FF2B5EF4-FFF2-40B4-BE49-F238E27FC236}">
                <a16:creationId xmlns:a16="http://schemas.microsoft.com/office/drawing/2014/main" id="{1919081E-1E43-7E47-6F06-7BE199E98780}"/>
              </a:ext>
            </a:extLst>
          </p:cNvPr>
          <p:cNvSpPr txBox="1"/>
          <p:nvPr/>
        </p:nvSpPr>
        <p:spPr>
          <a:xfrm>
            <a:off x="163997" y="2829287"/>
            <a:ext cx="6489532" cy="65556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p:txBody>
      </p:sp>
      <p:sp>
        <p:nvSpPr>
          <p:cNvPr id="18" name="TextBox 17">
            <a:extLst>
              <a:ext uri="{FF2B5EF4-FFF2-40B4-BE49-F238E27FC236}">
                <a16:creationId xmlns:a16="http://schemas.microsoft.com/office/drawing/2014/main" id="{E2E23155-83BC-F879-4BEE-D198DAE0275E}"/>
              </a:ext>
            </a:extLst>
          </p:cNvPr>
          <p:cNvSpPr txBox="1"/>
          <p:nvPr/>
        </p:nvSpPr>
        <p:spPr>
          <a:xfrm>
            <a:off x="2469475" y="2380545"/>
            <a:ext cx="1919051" cy="369332"/>
          </a:xfrm>
          <a:prstGeom prst="rect">
            <a:avLst/>
          </a:prstGeom>
          <a:noFill/>
        </p:spPr>
        <p:txBody>
          <a:bodyPr wrap="none" rtlCol="0">
            <a:spAutoFit/>
          </a:bodyPr>
          <a:lstStyle/>
          <a:p>
            <a:r>
              <a:rPr lang="en-GB" dirty="0"/>
              <a:t>Space for Planning</a:t>
            </a:r>
          </a:p>
        </p:txBody>
      </p:sp>
      <p:pic>
        <p:nvPicPr>
          <p:cNvPr id="9" name="Picture 71">
            <a:extLst>
              <a:ext uri="{FF2B5EF4-FFF2-40B4-BE49-F238E27FC236}">
                <a16:creationId xmlns:a16="http://schemas.microsoft.com/office/drawing/2014/main" id="{1C1563A9-7DF3-4BDA-93F2-B7B52E42191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4056"/>
            <a:ext cx="822960" cy="76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966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AEE5909-D735-FC20-3ADE-3283848720CD}"/>
              </a:ext>
            </a:extLst>
          </p:cNvPr>
          <p:cNvSpPr txBox="1">
            <a:spLocks noChangeArrowheads="1"/>
          </p:cNvSpPr>
          <p:nvPr/>
        </p:nvSpPr>
        <p:spPr>
          <a:xfrm>
            <a:off x="1268760" y="405814"/>
            <a:ext cx="3182112" cy="1143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GB" altLang="en-US" sz="3200" dirty="0">
                <a:latin typeface="Cooper Black" panose="0208090404030B020404" pitchFamily="18" charset="77"/>
              </a:rPr>
              <a:t>Our Product Plan…</a:t>
            </a:r>
          </a:p>
        </p:txBody>
      </p:sp>
      <p:graphicFrame>
        <p:nvGraphicFramePr>
          <p:cNvPr id="6" name="Table 6">
            <a:extLst>
              <a:ext uri="{FF2B5EF4-FFF2-40B4-BE49-F238E27FC236}">
                <a16:creationId xmlns:a16="http://schemas.microsoft.com/office/drawing/2014/main" id="{A183CDE8-7778-1680-36C4-4D88694B2DA5}"/>
              </a:ext>
            </a:extLst>
          </p:cNvPr>
          <p:cNvGraphicFramePr>
            <a:graphicFrameLocks noGrp="1"/>
          </p:cNvGraphicFramePr>
          <p:nvPr/>
        </p:nvGraphicFramePr>
        <p:xfrm>
          <a:off x="201168" y="2100073"/>
          <a:ext cx="6254496" cy="7150611"/>
        </p:xfrm>
        <a:graphic>
          <a:graphicData uri="http://schemas.openxmlformats.org/drawingml/2006/table">
            <a:tbl>
              <a:tblPr firstRow="1" bandRow="1">
                <a:tableStyleId>{5940675A-B579-460E-94D1-54222C63F5DA}</a:tableStyleId>
              </a:tblPr>
              <a:tblGrid>
                <a:gridCol w="3127248">
                  <a:extLst>
                    <a:ext uri="{9D8B030D-6E8A-4147-A177-3AD203B41FA5}">
                      <a16:colId xmlns:a16="http://schemas.microsoft.com/office/drawing/2014/main" val="2402403668"/>
                    </a:ext>
                  </a:extLst>
                </a:gridCol>
                <a:gridCol w="3127248">
                  <a:extLst>
                    <a:ext uri="{9D8B030D-6E8A-4147-A177-3AD203B41FA5}">
                      <a16:colId xmlns:a16="http://schemas.microsoft.com/office/drawing/2014/main" val="1466053175"/>
                    </a:ext>
                  </a:extLst>
                </a:gridCol>
              </a:tblGrid>
              <a:tr h="85572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sz="1600" dirty="0">
                          <a:latin typeface="Arial Black" panose="020B0604020202020204" pitchFamily="34" charset="0"/>
                        </a:rPr>
                        <a:t>What is it?</a:t>
                      </a:r>
                    </a:p>
                  </a:txBody>
                  <a:tcPr/>
                </a:tc>
                <a:tc>
                  <a:txBody>
                    <a:bodyPr/>
                    <a:lstStyle/>
                    <a:p>
                      <a:endParaRPr lang="en-GB"/>
                    </a:p>
                  </a:txBody>
                  <a:tcPr/>
                </a:tc>
                <a:extLst>
                  <a:ext uri="{0D108BD9-81ED-4DB2-BD59-A6C34878D82A}">
                    <a16:rowId xmlns:a16="http://schemas.microsoft.com/office/drawing/2014/main" val="3282288329"/>
                  </a:ext>
                </a:extLst>
              </a:tr>
              <a:tr h="116050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ltLang="en-US" sz="1600" dirty="0">
                          <a:latin typeface="Arial Black" panose="020B0604020202020204" pitchFamily="34" charset="0"/>
                        </a:rPr>
                        <a:t>What does it do?</a:t>
                      </a:r>
                    </a:p>
                    <a:p>
                      <a:pPr algn="ctr"/>
                      <a:endParaRPr lang="en-GB" sz="1600" dirty="0"/>
                    </a:p>
                  </a:txBody>
                  <a:tcPr/>
                </a:tc>
                <a:tc>
                  <a:txBody>
                    <a:bodyPr/>
                    <a:lstStyle/>
                    <a:p>
                      <a:endParaRPr lang="en-GB" dirty="0"/>
                    </a:p>
                  </a:txBody>
                  <a:tcPr/>
                </a:tc>
                <a:extLst>
                  <a:ext uri="{0D108BD9-81ED-4DB2-BD59-A6C34878D82A}">
                    <a16:rowId xmlns:a16="http://schemas.microsoft.com/office/drawing/2014/main" val="2148902786"/>
                  </a:ext>
                </a:extLst>
              </a:tr>
              <a:tr h="855729">
                <a:tc>
                  <a:txBody>
                    <a:bodyPr/>
                    <a:lstStyle/>
                    <a:p>
                      <a:pPr algn="ctr"/>
                      <a:r>
                        <a:rPr lang="en-GB" altLang="en-US" sz="1600" dirty="0">
                          <a:latin typeface="Arial Black" panose="020B0604020202020204" pitchFamily="34" charset="0"/>
                        </a:rPr>
                        <a:t>Name of product</a:t>
                      </a:r>
                      <a:endParaRPr lang="en-GB" sz="1600" dirty="0"/>
                    </a:p>
                  </a:txBody>
                  <a:tcPr/>
                </a:tc>
                <a:tc>
                  <a:txBody>
                    <a:bodyPr/>
                    <a:lstStyle/>
                    <a:p>
                      <a:endParaRPr lang="en-GB"/>
                    </a:p>
                  </a:txBody>
                  <a:tcPr/>
                </a:tc>
                <a:extLst>
                  <a:ext uri="{0D108BD9-81ED-4DB2-BD59-A6C34878D82A}">
                    <a16:rowId xmlns:a16="http://schemas.microsoft.com/office/drawing/2014/main" val="4254484040"/>
                  </a:ext>
                </a:extLst>
              </a:tr>
              <a:tr h="855729">
                <a:tc>
                  <a:txBody>
                    <a:bodyPr/>
                    <a:lstStyle/>
                    <a:p>
                      <a:pPr algn="ctr"/>
                      <a:r>
                        <a:rPr lang="en-GB" altLang="en-US" sz="1600" dirty="0">
                          <a:latin typeface="Arial Black" panose="020B0604020202020204" pitchFamily="34" charset="0"/>
                        </a:rPr>
                        <a:t>Special Features</a:t>
                      </a:r>
                      <a:endParaRPr lang="en-GB" sz="1600" dirty="0"/>
                    </a:p>
                  </a:txBody>
                  <a:tcPr/>
                </a:tc>
                <a:tc>
                  <a:txBody>
                    <a:bodyPr/>
                    <a:lstStyle/>
                    <a:p>
                      <a:endParaRPr lang="en-GB"/>
                    </a:p>
                  </a:txBody>
                  <a:tcPr/>
                </a:tc>
                <a:extLst>
                  <a:ext uri="{0D108BD9-81ED-4DB2-BD59-A6C34878D82A}">
                    <a16:rowId xmlns:a16="http://schemas.microsoft.com/office/drawing/2014/main" val="3883074449"/>
                  </a:ext>
                </a:extLst>
              </a:tr>
              <a:tr h="855729">
                <a:tc>
                  <a:txBody>
                    <a:bodyPr/>
                    <a:lstStyle/>
                    <a:p>
                      <a:pPr algn="ctr"/>
                      <a:r>
                        <a:rPr lang="en-GB" altLang="en-US" sz="1600" dirty="0">
                          <a:latin typeface="Arial Black" panose="020B0604020202020204" pitchFamily="34" charset="0"/>
                        </a:rPr>
                        <a:t>Size</a:t>
                      </a:r>
                      <a:endParaRPr lang="en-GB" sz="1600" dirty="0"/>
                    </a:p>
                  </a:txBody>
                  <a:tcPr/>
                </a:tc>
                <a:tc>
                  <a:txBody>
                    <a:bodyPr/>
                    <a:lstStyle/>
                    <a:p>
                      <a:endParaRPr lang="en-GB"/>
                    </a:p>
                  </a:txBody>
                  <a:tcPr/>
                </a:tc>
                <a:extLst>
                  <a:ext uri="{0D108BD9-81ED-4DB2-BD59-A6C34878D82A}">
                    <a16:rowId xmlns:a16="http://schemas.microsoft.com/office/drawing/2014/main" val="1934986646"/>
                  </a:ext>
                </a:extLst>
              </a:tr>
              <a:tr h="855729">
                <a:tc>
                  <a:txBody>
                    <a:bodyPr/>
                    <a:lstStyle/>
                    <a:p>
                      <a:pPr algn="ctr"/>
                      <a:r>
                        <a:rPr lang="en-GB" altLang="en-US" sz="1600" dirty="0">
                          <a:latin typeface="Arial Black" panose="020B0604020202020204" pitchFamily="34" charset="0"/>
                        </a:rPr>
                        <a:t>Colour</a:t>
                      </a:r>
                      <a:endParaRPr lang="en-GB" sz="1600" dirty="0"/>
                    </a:p>
                  </a:txBody>
                  <a:tcPr/>
                </a:tc>
                <a:tc>
                  <a:txBody>
                    <a:bodyPr/>
                    <a:lstStyle/>
                    <a:p>
                      <a:endParaRPr lang="en-GB"/>
                    </a:p>
                  </a:txBody>
                  <a:tcPr/>
                </a:tc>
                <a:extLst>
                  <a:ext uri="{0D108BD9-81ED-4DB2-BD59-A6C34878D82A}">
                    <a16:rowId xmlns:a16="http://schemas.microsoft.com/office/drawing/2014/main" val="660624627"/>
                  </a:ext>
                </a:extLst>
              </a:tr>
              <a:tr h="855729">
                <a:tc>
                  <a:txBody>
                    <a:bodyPr/>
                    <a:lstStyle/>
                    <a:p>
                      <a:pPr algn="ctr"/>
                      <a:r>
                        <a:rPr lang="en-GB" altLang="en-US" sz="1600" dirty="0">
                          <a:latin typeface="Arial Black" panose="020B0604020202020204" pitchFamily="34" charset="0"/>
                        </a:rPr>
                        <a:t>Where can you buy it</a:t>
                      </a:r>
                      <a:endParaRPr lang="en-GB" sz="1600" dirty="0"/>
                    </a:p>
                  </a:txBody>
                  <a:tcPr/>
                </a:tc>
                <a:tc>
                  <a:txBody>
                    <a:bodyPr/>
                    <a:lstStyle/>
                    <a:p>
                      <a:endParaRPr lang="en-GB"/>
                    </a:p>
                  </a:txBody>
                  <a:tcPr/>
                </a:tc>
                <a:extLst>
                  <a:ext uri="{0D108BD9-81ED-4DB2-BD59-A6C34878D82A}">
                    <a16:rowId xmlns:a16="http://schemas.microsoft.com/office/drawing/2014/main" val="1345831438"/>
                  </a:ext>
                </a:extLst>
              </a:tr>
              <a:tr h="855729">
                <a:tc>
                  <a:txBody>
                    <a:bodyPr/>
                    <a:lstStyle/>
                    <a:p>
                      <a:pPr algn="ctr"/>
                      <a:r>
                        <a:rPr lang="en-GB" sz="1600" dirty="0">
                          <a:latin typeface="Arial Black" panose="020B0604020202020204" pitchFamily="34" charset="0"/>
                        </a:rPr>
                        <a:t>Cost of product</a:t>
                      </a:r>
                      <a:endParaRPr lang="en-GB" sz="1600" dirty="0"/>
                    </a:p>
                  </a:txBody>
                  <a:tcPr/>
                </a:tc>
                <a:tc>
                  <a:txBody>
                    <a:bodyPr/>
                    <a:lstStyle/>
                    <a:p>
                      <a:endParaRPr lang="en-GB" dirty="0"/>
                    </a:p>
                  </a:txBody>
                  <a:tcPr/>
                </a:tc>
                <a:extLst>
                  <a:ext uri="{0D108BD9-81ED-4DB2-BD59-A6C34878D82A}">
                    <a16:rowId xmlns:a16="http://schemas.microsoft.com/office/drawing/2014/main" val="3689333641"/>
                  </a:ext>
                </a:extLst>
              </a:tr>
            </a:tbl>
          </a:graphicData>
        </a:graphic>
      </p:graphicFrame>
      <p:pic>
        <p:nvPicPr>
          <p:cNvPr id="5" name="Picture 71">
            <a:extLst>
              <a:ext uri="{FF2B5EF4-FFF2-40B4-BE49-F238E27FC236}">
                <a16:creationId xmlns:a16="http://schemas.microsoft.com/office/drawing/2014/main" id="{AF1E1066-8B4B-4886-828F-1B6B6E48D1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8050"/>
            <a:ext cx="822960" cy="762480"/>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a:extLst>
              <a:ext uri="{FF2B5EF4-FFF2-40B4-BE49-F238E27FC236}">
                <a16:creationId xmlns:a16="http://schemas.microsoft.com/office/drawing/2014/main" id="{CF9D94DB-F30E-4513-B3B1-AF281E4C8AE8}"/>
              </a:ext>
            </a:extLst>
          </p:cNvPr>
          <p:cNvGrpSpPr/>
          <p:nvPr/>
        </p:nvGrpSpPr>
        <p:grpSpPr>
          <a:xfrm>
            <a:off x="4293096" y="323090"/>
            <a:ext cx="2453638" cy="1449935"/>
            <a:chOff x="0" y="2643188"/>
            <a:chExt cx="6858000" cy="4052616"/>
          </a:xfrm>
        </p:grpSpPr>
        <p:pic>
          <p:nvPicPr>
            <p:cNvPr id="8" name="Picture 2" descr="HI! I'M A SHOUTY MAN! - YouTube">
              <a:extLst>
                <a:ext uri="{FF2B5EF4-FFF2-40B4-BE49-F238E27FC236}">
                  <a16:creationId xmlns:a16="http://schemas.microsoft.com/office/drawing/2014/main" id="{29EC4C99-7C35-4C82-881F-B89A724CF25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643188"/>
              <a:ext cx="6858000" cy="38576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A6F572E3-D4BF-4512-9AF4-6CAE18F183FC}"/>
                </a:ext>
              </a:extLst>
            </p:cNvPr>
            <p:cNvSpPr/>
            <p:nvPr/>
          </p:nvSpPr>
          <p:spPr>
            <a:xfrm>
              <a:off x="2619" y="5577483"/>
              <a:ext cx="6852754" cy="1118321"/>
            </a:xfrm>
            <a:prstGeom prst="rect">
              <a:avLst/>
            </a:prstGeom>
            <a:noFill/>
            <a:ln>
              <a:noFill/>
            </a:ln>
          </p:spPr>
          <p:txBody>
            <a:bodyPr wrap="none" lIns="91440" tIns="45720" rIns="91440" bIns="45720">
              <a:spAutoFit/>
            </a:bodyPr>
            <a:lstStyle/>
            <a:p>
              <a:pPr algn="ctr"/>
              <a:r>
                <a:rPr lang="en-GB" sz="2000" b="1" dirty="0">
                  <a:ln w="22225">
                    <a:solidFill>
                      <a:schemeClr val="tx1"/>
                    </a:solidFill>
                    <a:prstDash val="solid"/>
                  </a:ln>
                  <a:solidFill>
                    <a:srgbClr val="FFFF00"/>
                  </a:solidFill>
                </a:rPr>
                <a:t>Hi! I’m A Shouty Man</a:t>
              </a:r>
            </a:p>
          </p:txBody>
        </p:sp>
      </p:grpSp>
    </p:spTree>
    <p:extLst>
      <p:ext uri="{BB962C8B-B14F-4D97-AF65-F5344CB8AC3E}">
        <p14:creationId xmlns:p14="http://schemas.microsoft.com/office/powerpoint/2010/main" val="2214097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C04348A-1407-C866-ACD1-2A8508157684}"/>
              </a:ext>
            </a:extLst>
          </p:cNvPr>
          <p:cNvGrpSpPr/>
          <p:nvPr/>
        </p:nvGrpSpPr>
        <p:grpSpPr>
          <a:xfrm>
            <a:off x="4404362" y="399290"/>
            <a:ext cx="2453638" cy="1449935"/>
            <a:chOff x="0" y="2643188"/>
            <a:chExt cx="6858000" cy="4052616"/>
          </a:xfrm>
        </p:grpSpPr>
        <p:pic>
          <p:nvPicPr>
            <p:cNvPr id="2050" name="Picture 2" descr="HI! I'M A SHOUTY MAN! - YouTube">
              <a:extLst>
                <a:ext uri="{FF2B5EF4-FFF2-40B4-BE49-F238E27FC236}">
                  <a16:creationId xmlns:a16="http://schemas.microsoft.com/office/drawing/2014/main" id="{6F24200E-37AE-9917-1998-5AD1832B9A1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43188"/>
              <a:ext cx="6858000" cy="38576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8EF8204-66B3-40BD-3E4B-34601A70D32F}"/>
                </a:ext>
              </a:extLst>
            </p:cNvPr>
            <p:cNvSpPr/>
            <p:nvPr/>
          </p:nvSpPr>
          <p:spPr>
            <a:xfrm>
              <a:off x="2619" y="5577483"/>
              <a:ext cx="6852754" cy="1118321"/>
            </a:xfrm>
            <a:prstGeom prst="rect">
              <a:avLst/>
            </a:prstGeom>
            <a:noFill/>
            <a:ln>
              <a:noFill/>
            </a:ln>
          </p:spPr>
          <p:txBody>
            <a:bodyPr wrap="none" lIns="91440" tIns="45720" rIns="91440" bIns="45720">
              <a:spAutoFit/>
            </a:bodyPr>
            <a:lstStyle/>
            <a:p>
              <a:pPr algn="ctr"/>
              <a:r>
                <a:rPr lang="en-GB" sz="2000" b="1" dirty="0">
                  <a:ln w="22225">
                    <a:solidFill>
                      <a:schemeClr val="tx1"/>
                    </a:solidFill>
                    <a:prstDash val="solid"/>
                  </a:ln>
                  <a:solidFill>
                    <a:srgbClr val="FFFF00"/>
                  </a:solidFill>
                </a:rPr>
                <a:t>Hi! I’m A Shouty Man</a:t>
              </a:r>
            </a:p>
          </p:txBody>
        </p:sp>
      </p:grpSp>
      <p:sp>
        <p:nvSpPr>
          <p:cNvPr id="16" name="Rectangle 2">
            <a:extLst>
              <a:ext uri="{FF2B5EF4-FFF2-40B4-BE49-F238E27FC236}">
                <a16:creationId xmlns:a16="http://schemas.microsoft.com/office/drawing/2014/main" id="{E873C92F-B0A3-3A4C-0BFA-9D87C44644FE}"/>
              </a:ext>
            </a:extLst>
          </p:cNvPr>
          <p:cNvSpPr txBox="1">
            <a:spLocks noChangeArrowheads="1"/>
          </p:cNvSpPr>
          <p:nvPr/>
        </p:nvSpPr>
        <p:spPr>
          <a:xfrm>
            <a:off x="822960" y="947039"/>
            <a:ext cx="3749040" cy="832422"/>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altLang="en-US" sz="4000" dirty="0">
                <a:latin typeface="Berlin Sans FB Demi" panose="020E0602020502020306" pitchFamily="34" charset="77"/>
              </a:rPr>
              <a:t>VOICE-OVER</a:t>
            </a:r>
          </a:p>
        </p:txBody>
      </p:sp>
      <p:sp>
        <p:nvSpPr>
          <p:cNvPr id="17" name="Rectangle 3">
            <a:extLst>
              <a:ext uri="{FF2B5EF4-FFF2-40B4-BE49-F238E27FC236}">
                <a16:creationId xmlns:a16="http://schemas.microsoft.com/office/drawing/2014/main" id="{72C01C49-C037-6BA0-5993-CC8B734AF4B4}"/>
              </a:ext>
            </a:extLst>
          </p:cNvPr>
          <p:cNvSpPr txBox="1">
            <a:spLocks noChangeArrowheads="1"/>
          </p:cNvSpPr>
          <p:nvPr/>
        </p:nvSpPr>
        <p:spPr>
          <a:xfrm>
            <a:off x="73152" y="2059791"/>
            <a:ext cx="6800428" cy="138017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buFontTx/>
              <a:buNone/>
            </a:pPr>
            <a:r>
              <a:rPr lang="en-GB" altLang="en-US" sz="2000" b="1" dirty="0"/>
              <a:t>Must contain relevant information and be spoken / sung clearly.</a:t>
            </a:r>
          </a:p>
          <a:p>
            <a:r>
              <a:rPr lang="en-GB" altLang="en-US" dirty="0">
                <a:latin typeface="Berlin Sans FB" panose="020E0602020502020306" pitchFamily="34" charset="77"/>
              </a:rPr>
              <a:t>Product name/Price/What it does/Where to buy it/Any special offers?</a:t>
            </a:r>
          </a:p>
          <a:p>
            <a:pPr>
              <a:buFontTx/>
              <a:buNone/>
            </a:pPr>
            <a:endParaRPr lang="en-GB" altLang="en-US" dirty="0"/>
          </a:p>
        </p:txBody>
      </p:sp>
      <p:sp>
        <p:nvSpPr>
          <p:cNvPr id="19" name="TextBox 18">
            <a:extLst>
              <a:ext uri="{FF2B5EF4-FFF2-40B4-BE49-F238E27FC236}">
                <a16:creationId xmlns:a16="http://schemas.microsoft.com/office/drawing/2014/main" id="{1919081E-1E43-7E47-6F06-7BE199E98780}"/>
              </a:ext>
            </a:extLst>
          </p:cNvPr>
          <p:cNvSpPr txBox="1"/>
          <p:nvPr/>
        </p:nvSpPr>
        <p:spPr>
          <a:xfrm>
            <a:off x="228599" y="3583828"/>
            <a:ext cx="6489532" cy="569386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solidFill>
                  <a:schemeClr val="bg2">
                    <a:lumMod val="90000"/>
                  </a:schemeClr>
                </a:solidFill>
              </a:rPr>
              <a:t>___________________________________</a:t>
            </a:r>
          </a:p>
          <a:p>
            <a:pPr algn="ctr"/>
            <a:r>
              <a:rPr lang="en-US" sz="2800" dirty="0">
                <a:solidFill>
                  <a:schemeClr val="bg2">
                    <a:lumMod val="90000"/>
                  </a:schemeClr>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8" name="TextBox 17">
            <a:extLst>
              <a:ext uri="{FF2B5EF4-FFF2-40B4-BE49-F238E27FC236}">
                <a16:creationId xmlns:a16="http://schemas.microsoft.com/office/drawing/2014/main" id="{E2E23155-83BC-F879-4BEE-D198DAE0275E}"/>
              </a:ext>
            </a:extLst>
          </p:cNvPr>
          <p:cNvSpPr txBox="1"/>
          <p:nvPr/>
        </p:nvSpPr>
        <p:spPr>
          <a:xfrm>
            <a:off x="1236568" y="3105908"/>
            <a:ext cx="4473597" cy="369332"/>
          </a:xfrm>
          <a:prstGeom prst="rect">
            <a:avLst/>
          </a:prstGeom>
          <a:noFill/>
        </p:spPr>
        <p:txBody>
          <a:bodyPr wrap="none" rtlCol="0">
            <a:spAutoFit/>
          </a:bodyPr>
          <a:lstStyle/>
          <a:p>
            <a:r>
              <a:rPr lang="en-GB" dirty="0"/>
              <a:t>Space to write your Script for your Voice-Over</a:t>
            </a:r>
          </a:p>
        </p:txBody>
      </p:sp>
      <p:pic>
        <p:nvPicPr>
          <p:cNvPr id="9" name="Picture 71">
            <a:extLst>
              <a:ext uri="{FF2B5EF4-FFF2-40B4-BE49-F238E27FC236}">
                <a16:creationId xmlns:a16="http://schemas.microsoft.com/office/drawing/2014/main" id="{9308C0F7-435D-459B-AA8E-78E7B51E40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8050"/>
            <a:ext cx="822960" cy="76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857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C04348A-1407-C866-ACD1-2A8508157684}"/>
              </a:ext>
            </a:extLst>
          </p:cNvPr>
          <p:cNvGrpSpPr/>
          <p:nvPr/>
        </p:nvGrpSpPr>
        <p:grpSpPr>
          <a:xfrm>
            <a:off x="4404362" y="399290"/>
            <a:ext cx="2453638" cy="1449935"/>
            <a:chOff x="0" y="2643188"/>
            <a:chExt cx="6858000" cy="4052616"/>
          </a:xfrm>
        </p:grpSpPr>
        <p:pic>
          <p:nvPicPr>
            <p:cNvPr id="2050" name="Picture 2" descr="HI! I'M A SHOUTY MAN! - YouTube">
              <a:extLst>
                <a:ext uri="{FF2B5EF4-FFF2-40B4-BE49-F238E27FC236}">
                  <a16:creationId xmlns:a16="http://schemas.microsoft.com/office/drawing/2014/main" id="{6F24200E-37AE-9917-1998-5AD1832B9A1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43188"/>
              <a:ext cx="6858000" cy="38576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8EF8204-66B3-40BD-3E4B-34601A70D32F}"/>
                </a:ext>
              </a:extLst>
            </p:cNvPr>
            <p:cNvSpPr/>
            <p:nvPr/>
          </p:nvSpPr>
          <p:spPr>
            <a:xfrm>
              <a:off x="2619" y="5577483"/>
              <a:ext cx="6852754" cy="1118321"/>
            </a:xfrm>
            <a:prstGeom prst="rect">
              <a:avLst/>
            </a:prstGeom>
            <a:noFill/>
            <a:ln>
              <a:noFill/>
            </a:ln>
          </p:spPr>
          <p:txBody>
            <a:bodyPr wrap="none" lIns="91440" tIns="45720" rIns="91440" bIns="45720">
              <a:spAutoFit/>
            </a:bodyPr>
            <a:lstStyle/>
            <a:p>
              <a:pPr algn="ctr"/>
              <a:r>
                <a:rPr lang="en-GB" sz="2000" b="1" dirty="0">
                  <a:ln w="22225">
                    <a:solidFill>
                      <a:schemeClr val="tx1"/>
                    </a:solidFill>
                    <a:prstDash val="solid"/>
                  </a:ln>
                  <a:solidFill>
                    <a:srgbClr val="FFFF00"/>
                  </a:solidFill>
                </a:rPr>
                <a:t>Hi! I’m A Shouty Man</a:t>
              </a:r>
            </a:p>
          </p:txBody>
        </p:sp>
      </p:grpSp>
      <p:sp>
        <p:nvSpPr>
          <p:cNvPr id="16" name="Rectangle 2">
            <a:extLst>
              <a:ext uri="{FF2B5EF4-FFF2-40B4-BE49-F238E27FC236}">
                <a16:creationId xmlns:a16="http://schemas.microsoft.com/office/drawing/2014/main" id="{E873C92F-B0A3-3A4C-0BFA-9D87C44644FE}"/>
              </a:ext>
            </a:extLst>
          </p:cNvPr>
          <p:cNvSpPr txBox="1">
            <a:spLocks noChangeArrowheads="1"/>
          </p:cNvSpPr>
          <p:nvPr/>
        </p:nvSpPr>
        <p:spPr>
          <a:xfrm>
            <a:off x="1005840" y="760643"/>
            <a:ext cx="3749040" cy="832422"/>
          </a:xfrm>
          <a:prstGeom prst="rect">
            <a:avLst/>
          </a:prstGeom>
        </p:spPr>
        <p:txBody>
          <a:bodyPr vert="horz" lIns="91440" tIns="45720" rIns="91440" bIns="45720" rtlCol="0" anchor="b">
            <a:normAutofit fontScale="8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altLang="en-US" sz="4000" dirty="0">
                <a:latin typeface="Berlin Sans FB Demi" panose="020E0602020502020306" pitchFamily="34" charset="77"/>
              </a:rPr>
              <a:t>Jingle and Underscore</a:t>
            </a:r>
          </a:p>
        </p:txBody>
      </p:sp>
      <p:sp>
        <p:nvSpPr>
          <p:cNvPr id="19" name="TextBox 18">
            <a:extLst>
              <a:ext uri="{FF2B5EF4-FFF2-40B4-BE49-F238E27FC236}">
                <a16:creationId xmlns:a16="http://schemas.microsoft.com/office/drawing/2014/main" id="{1919081E-1E43-7E47-6F06-7BE199E98780}"/>
              </a:ext>
            </a:extLst>
          </p:cNvPr>
          <p:cNvSpPr txBox="1"/>
          <p:nvPr/>
        </p:nvSpPr>
        <p:spPr>
          <a:xfrm>
            <a:off x="228599" y="3720293"/>
            <a:ext cx="6489532" cy="569386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a:p>
            <a:pPr algn="ctr"/>
            <a:endParaRPr lang="en-US" sz="2800" dirty="0">
              <a:solidFill>
                <a:schemeClr val="bg2">
                  <a:lumMod val="90000"/>
                </a:schemeClr>
              </a:solidFill>
            </a:endParaRPr>
          </a:p>
        </p:txBody>
      </p:sp>
      <p:sp>
        <p:nvSpPr>
          <p:cNvPr id="18" name="TextBox 17">
            <a:extLst>
              <a:ext uri="{FF2B5EF4-FFF2-40B4-BE49-F238E27FC236}">
                <a16:creationId xmlns:a16="http://schemas.microsoft.com/office/drawing/2014/main" id="{E2E23155-83BC-F879-4BEE-D198DAE0275E}"/>
              </a:ext>
            </a:extLst>
          </p:cNvPr>
          <p:cNvSpPr txBox="1"/>
          <p:nvPr/>
        </p:nvSpPr>
        <p:spPr>
          <a:xfrm>
            <a:off x="480863" y="3210796"/>
            <a:ext cx="6006003" cy="369332"/>
          </a:xfrm>
          <a:prstGeom prst="rect">
            <a:avLst/>
          </a:prstGeom>
          <a:noFill/>
        </p:spPr>
        <p:txBody>
          <a:bodyPr wrap="none" rtlCol="0">
            <a:spAutoFit/>
          </a:bodyPr>
          <a:lstStyle/>
          <a:p>
            <a:r>
              <a:rPr lang="en-GB" dirty="0"/>
              <a:t>Space to write your ideas down for your jingle and underscore</a:t>
            </a:r>
          </a:p>
        </p:txBody>
      </p:sp>
      <p:sp>
        <p:nvSpPr>
          <p:cNvPr id="10" name="Rectangle 3">
            <a:extLst>
              <a:ext uri="{FF2B5EF4-FFF2-40B4-BE49-F238E27FC236}">
                <a16:creationId xmlns:a16="http://schemas.microsoft.com/office/drawing/2014/main" id="{F12ADDF5-701E-BC93-3F88-6E08FF4DE79A}"/>
              </a:ext>
            </a:extLst>
          </p:cNvPr>
          <p:cNvSpPr txBox="1">
            <a:spLocks noChangeArrowheads="1"/>
          </p:cNvSpPr>
          <p:nvPr/>
        </p:nvSpPr>
        <p:spPr>
          <a:xfrm>
            <a:off x="0" y="1849225"/>
            <a:ext cx="6967728" cy="1221407"/>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buFontTx/>
              <a:buNone/>
            </a:pPr>
            <a:r>
              <a:rPr lang="en-GB" altLang="en-US" sz="2000" b="1" dirty="0"/>
              <a:t>Your jingle is what sells your product. It must be simple catchy.</a:t>
            </a:r>
          </a:p>
          <a:p>
            <a:pPr>
              <a:buFontTx/>
              <a:buNone/>
            </a:pPr>
            <a:endParaRPr lang="en-GB" altLang="en-US" sz="2000" b="1" dirty="0"/>
          </a:p>
          <a:p>
            <a:r>
              <a:rPr lang="en-GB" altLang="en-US" dirty="0">
                <a:latin typeface="Berlin Sans FB" panose="020E0602020502020306" pitchFamily="34" charset="77"/>
              </a:rPr>
              <a:t>1) Use only a few different notes 2) Keep it short 3) Use a timbre (voice) appropriate to your target market 4)Create a rhyming slogan.</a:t>
            </a:r>
          </a:p>
        </p:txBody>
      </p:sp>
      <p:pic>
        <p:nvPicPr>
          <p:cNvPr id="9" name="Picture 71">
            <a:extLst>
              <a:ext uri="{FF2B5EF4-FFF2-40B4-BE49-F238E27FC236}">
                <a16:creationId xmlns:a16="http://schemas.microsoft.com/office/drawing/2014/main" id="{83815CA4-B899-4023-863F-596373593A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20368"/>
            <a:ext cx="822960" cy="76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0590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1A61-A307-5D05-2594-0DEFF28BE84C}"/>
              </a:ext>
            </a:extLst>
          </p:cNvPr>
          <p:cNvSpPr>
            <a:spLocks noGrp="1"/>
          </p:cNvSpPr>
          <p:nvPr>
            <p:ph type="title"/>
          </p:nvPr>
        </p:nvSpPr>
        <p:spPr>
          <a:xfrm>
            <a:off x="471488" y="1030481"/>
            <a:ext cx="5915025" cy="1767417"/>
          </a:xfrm>
        </p:spPr>
        <p:txBody>
          <a:bodyPr>
            <a:normAutofit fontScale="90000"/>
          </a:bodyPr>
          <a:lstStyle/>
          <a:p>
            <a:r>
              <a:rPr lang="en-GB" dirty="0"/>
              <a:t>Homework: Research a current advert and answer the questions below</a:t>
            </a:r>
          </a:p>
        </p:txBody>
      </p:sp>
      <p:sp>
        <p:nvSpPr>
          <p:cNvPr id="3" name="Content Placeholder 2">
            <a:extLst>
              <a:ext uri="{FF2B5EF4-FFF2-40B4-BE49-F238E27FC236}">
                <a16:creationId xmlns:a16="http://schemas.microsoft.com/office/drawing/2014/main" id="{E671B528-712D-D1AC-9CF8-C0B814162CEA}"/>
              </a:ext>
            </a:extLst>
          </p:cNvPr>
          <p:cNvSpPr>
            <a:spLocks noGrp="1"/>
          </p:cNvSpPr>
          <p:nvPr>
            <p:ph idx="1"/>
          </p:nvPr>
        </p:nvSpPr>
        <p:spPr>
          <a:xfrm>
            <a:off x="471488" y="3074166"/>
            <a:ext cx="5915025" cy="3543043"/>
          </a:xfrm>
        </p:spPr>
        <p:txBody>
          <a:bodyPr>
            <a:normAutofit/>
          </a:bodyPr>
          <a:lstStyle/>
          <a:p>
            <a:pPr marL="457200" indent="-457200">
              <a:buAutoNum type="arabicParenR"/>
            </a:pPr>
            <a:r>
              <a:rPr lang="en-GB" sz="2800" dirty="0"/>
              <a:t>What is it selling?</a:t>
            </a:r>
          </a:p>
          <a:p>
            <a:pPr marL="457200" indent="-457200">
              <a:buAutoNum type="arabicParenR"/>
            </a:pPr>
            <a:r>
              <a:rPr lang="en-GB" sz="2800" dirty="0"/>
              <a:t>What type of music does it use?</a:t>
            </a:r>
          </a:p>
          <a:p>
            <a:pPr marL="457200" indent="-457200">
              <a:buAutoNum type="arabicParenR"/>
            </a:pPr>
            <a:r>
              <a:rPr lang="en-GB" sz="2800" dirty="0"/>
              <a:t>Does it have an ident/jingle?</a:t>
            </a:r>
          </a:p>
          <a:p>
            <a:pPr marL="457200" indent="-457200">
              <a:buAutoNum type="arabicParenR"/>
            </a:pPr>
            <a:r>
              <a:rPr lang="en-GB" sz="2800" dirty="0"/>
              <a:t>Is the advert effective? And why? or why not?</a:t>
            </a:r>
          </a:p>
          <a:p>
            <a:pPr marL="457200" indent="-457200">
              <a:buAutoNum type="arabicParenR"/>
            </a:pPr>
            <a:r>
              <a:rPr lang="en-GB" sz="2800" dirty="0"/>
              <a:t>Does the music work with the product? And why? or why not?</a:t>
            </a:r>
          </a:p>
        </p:txBody>
      </p:sp>
      <p:pic>
        <p:nvPicPr>
          <p:cNvPr id="4" name="Picture 3">
            <a:extLst>
              <a:ext uri="{FF2B5EF4-FFF2-40B4-BE49-F238E27FC236}">
                <a16:creationId xmlns:a16="http://schemas.microsoft.com/office/drawing/2014/main" id="{0A039AA7-6117-0A6B-BFDF-BE2DBA6A62C6}"/>
              </a:ext>
            </a:extLst>
          </p:cNvPr>
          <p:cNvPicPr>
            <a:picLocks noChangeAspect="1"/>
          </p:cNvPicPr>
          <p:nvPr/>
        </p:nvPicPr>
        <p:blipFill>
          <a:blip r:embed="rId2"/>
          <a:stretch>
            <a:fillRect/>
          </a:stretch>
        </p:blipFill>
        <p:spPr>
          <a:xfrm>
            <a:off x="5757711" y="70097"/>
            <a:ext cx="1086002" cy="1000265"/>
          </a:xfrm>
          <a:prstGeom prst="rect">
            <a:avLst/>
          </a:prstGeom>
        </p:spPr>
      </p:pic>
    </p:spTree>
    <p:extLst>
      <p:ext uri="{BB962C8B-B14F-4D97-AF65-F5344CB8AC3E}">
        <p14:creationId xmlns:p14="http://schemas.microsoft.com/office/powerpoint/2010/main" val="3305741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E55D0-0E38-4772-9A21-B3D2E60C68D2}"/>
              </a:ext>
            </a:extLst>
          </p:cNvPr>
          <p:cNvSpPr>
            <a:spLocks noGrp="1"/>
          </p:cNvSpPr>
          <p:nvPr>
            <p:ph type="title"/>
          </p:nvPr>
        </p:nvSpPr>
        <p:spPr>
          <a:xfrm>
            <a:off x="342900" y="396699"/>
            <a:ext cx="6172200" cy="379837"/>
          </a:xfrm>
        </p:spPr>
        <p:txBody>
          <a:bodyPr>
            <a:noAutofit/>
          </a:bodyPr>
          <a:lstStyle/>
          <a:p>
            <a:pPr algn="l"/>
            <a:r>
              <a:rPr lang="en-GB" sz="2000" b="1" dirty="0"/>
              <a:t>Contents Page</a:t>
            </a:r>
          </a:p>
        </p:txBody>
      </p:sp>
      <p:sp>
        <p:nvSpPr>
          <p:cNvPr id="3" name="Content Placeholder 2">
            <a:extLst>
              <a:ext uri="{FF2B5EF4-FFF2-40B4-BE49-F238E27FC236}">
                <a16:creationId xmlns:a16="http://schemas.microsoft.com/office/drawing/2014/main" id="{8CC4D637-103E-4633-A9D3-BB2CCF91E225}"/>
              </a:ext>
            </a:extLst>
          </p:cNvPr>
          <p:cNvSpPr>
            <a:spLocks noGrp="1"/>
          </p:cNvSpPr>
          <p:nvPr>
            <p:ph idx="1"/>
          </p:nvPr>
        </p:nvSpPr>
        <p:spPr>
          <a:xfrm>
            <a:off x="369590" y="992560"/>
            <a:ext cx="6172200" cy="6537502"/>
          </a:xfrm>
        </p:spPr>
        <p:txBody>
          <a:bodyPr>
            <a:normAutofit/>
          </a:bodyPr>
          <a:lstStyle/>
          <a:p>
            <a:pPr marL="0" indent="0">
              <a:buNone/>
            </a:pPr>
            <a:r>
              <a:rPr lang="en-GB" sz="2000" dirty="0"/>
              <a:t>Contents…..…………………………………………………………………….2</a:t>
            </a:r>
          </a:p>
          <a:p>
            <a:pPr marL="0" indent="0">
              <a:buNone/>
            </a:pPr>
            <a:r>
              <a:rPr lang="en-GB" sz="2000" dirty="0"/>
              <a:t>100% Sheet…………………………………………………………………….3</a:t>
            </a:r>
          </a:p>
          <a:p>
            <a:pPr marL="0" indent="0">
              <a:buNone/>
            </a:pPr>
            <a:r>
              <a:rPr lang="en-GB" sz="2000" dirty="0"/>
              <a:t>Icons……………………………………………………………………………….4</a:t>
            </a:r>
          </a:p>
          <a:p>
            <a:pPr marL="0" indent="0">
              <a:buNone/>
            </a:pPr>
            <a:r>
              <a:rPr lang="en-GB" sz="2000" dirty="0"/>
              <a:t>Overview………………………………………………………………………..5</a:t>
            </a:r>
          </a:p>
          <a:p>
            <a:pPr marL="0" indent="0">
              <a:buNone/>
            </a:pPr>
            <a:r>
              <a:rPr lang="en-GB" sz="2000" dirty="0"/>
              <a:t>Glossary………………………………………………………………………….6</a:t>
            </a:r>
          </a:p>
          <a:p>
            <a:pPr marL="0" indent="0">
              <a:buNone/>
            </a:pPr>
            <a:r>
              <a:rPr lang="en-GB" sz="2000" dirty="0"/>
              <a:t>Guided Activities……………………………………………………………………7-10</a:t>
            </a:r>
          </a:p>
          <a:p>
            <a:pPr marL="0" indent="0">
              <a:buNone/>
            </a:pPr>
            <a:r>
              <a:rPr lang="en-GB" sz="2000" dirty="0"/>
              <a:t>Retrieval Activities……………………………………………........11-13</a:t>
            </a:r>
          </a:p>
          <a:p>
            <a:pPr marL="0" indent="0">
              <a:buNone/>
            </a:pPr>
            <a:r>
              <a:rPr lang="en-GB" sz="2000" dirty="0"/>
              <a:t>Project Pages…………………………………………………………..14-18</a:t>
            </a:r>
          </a:p>
          <a:p>
            <a:pPr marL="0" indent="0">
              <a:buNone/>
            </a:pPr>
            <a:r>
              <a:rPr lang="en-GB" sz="2000" dirty="0"/>
              <a:t>Homework……………………………………………………………….19-20</a:t>
            </a:r>
          </a:p>
          <a:p>
            <a:pPr marL="0" indent="0">
              <a:buNone/>
            </a:pPr>
            <a:r>
              <a:rPr lang="en-GB" sz="2000" dirty="0"/>
              <a:t>Whole Class Feedback…………………………………………….......21</a:t>
            </a:r>
          </a:p>
          <a:p>
            <a:pPr marL="0" indent="0">
              <a:buNone/>
            </a:pPr>
            <a:r>
              <a:rPr lang="en-GB" sz="2000" dirty="0"/>
              <a:t>Additional Space……………………………………………………..22-24</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p:txBody>
      </p:sp>
      <p:sp>
        <p:nvSpPr>
          <p:cNvPr id="4" name="Slide Number Placeholder 3">
            <a:extLst>
              <a:ext uri="{FF2B5EF4-FFF2-40B4-BE49-F238E27FC236}">
                <a16:creationId xmlns:a16="http://schemas.microsoft.com/office/drawing/2014/main" id="{AD7274ED-E4CB-4F7C-B754-1B6E443FAC13}"/>
              </a:ext>
            </a:extLst>
          </p:cNvPr>
          <p:cNvSpPr>
            <a:spLocks noGrp="1"/>
          </p:cNvSpPr>
          <p:nvPr>
            <p:ph type="sldNum" sz="quarter" idx="12"/>
          </p:nvPr>
        </p:nvSpPr>
        <p:spPr/>
        <p:txBody>
          <a:bodyPr/>
          <a:lstStyle/>
          <a:p>
            <a:fld id="{2910EBAA-92EB-4343-B6D5-25298559C073}" type="slidenum">
              <a:rPr lang="en-GB" smtClean="0"/>
              <a:pPr/>
              <a:t>2</a:t>
            </a:fld>
            <a:endParaRPr lang="en-GB"/>
          </a:p>
        </p:txBody>
      </p:sp>
    </p:spTree>
    <p:extLst>
      <p:ext uri="{BB962C8B-B14F-4D97-AF65-F5344CB8AC3E}">
        <p14:creationId xmlns:p14="http://schemas.microsoft.com/office/powerpoint/2010/main" val="271634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1A61-A307-5D05-2594-0DEFF28BE84C}"/>
              </a:ext>
            </a:extLst>
          </p:cNvPr>
          <p:cNvSpPr>
            <a:spLocks noGrp="1"/>
          </p:cNvSpPr>
          <p:nvPr>
            <p:ph type="title"/>
          </p:nvPr>
        </p:nvSpPr>
        <p:spPr/>
        <p:txBody>
          <a:bodyPr>
            <a:normAutofit fontScale="90000"/>
          </a:bodyPr>
          <a:lstStyle/>
          <a:p>
            <a:r>
              <a:rPr lang="en-GB" dirty="0"/>
              <a:t>Homework: choose a current advert on TV that you don’t like…</a:t>
            </a:r>
          </a:p>
        </p:txBody>
      </p:sp>
      <p:sp>
        <p:nvSpPr>
          <p:cNvPr id="3" name="Content Placeholder 2">
            <a:extLst>
              <a:ext uri="{FF2B5EF4-FFF2-40B4-BE49-F238E27FC236}">
                <a16:creationId xmlns:a16="http://schemas.microsoft.com/office/drawing/2014/main" id="{E671B528-712D-D1AC-9CF8-C0B814162CEA}"/>
              </a:ext>
            </a:extLst>
          </p:cNvPr>
          <p:cNvSpPr>
            <a:spLocks noGrp="1"/>
          </p:cNvSpPr>
          <p:nvPr>
            <p:ph idx="1"/>
          </p:nvPr>
        </p:nvSpPr>
        <p:spPr>
          <a:xfrm>
            <a:off x="471489" y="2815168"/>
            <a:ext cx="5915025" cy="3289977"/>
          </a:xfrm>
        </p:spPr>
        <p:txBody>
          <a:bodyPr>
            <a:normAutofit fontScale="85000" lnSpcReduction="20000"/>
          </a:bodyPr>
          <a:lstStyle/>
          <a:p>
            <a:pPr marL="457200" indent="-457200">
              <a:buAutoNum type="arabicParenR"/>
            </a:pPr>
            <a:r>
              <a:rPr lang="en-GB" dirty="0"/>
              <a:t>Explain why you don’t like it</a:t>
            </a:r>
          </a:p>
          <a:p>
            <a:pPr marL="457200" indent="-457200">
              <a:buAutoNum type="arabicParenR"/>
            </a:pPr>
            <a:r>
              <a:rPr lang="en-GB" dirty="0"/>
              <a:t>Then, make a plan of how you would make it better; think about:</a:t>
            </a:r>
          </a:p>
          <a:p>
            <a:pPr>
              <a:buFontTx/>
              <a:buChar char="-"/>
            </a:pPr>
            <a:r>
              <a:rPr lang="en-GB" dirty="0"/>
              <a:t>Target audience</a:t>
            </a:r>
          </a:p>
          <a:p>
            <a:pPr>
              <a:buFontTx/>
              <a:buChar char="-"/>
            </a:pPr>
            <a:r>
              <a:rPr lang="en-GB" dirty="0"/>
              <a:t>Song/music choice</a:t>
            </a:r>
          </a:p>
          <a:p>
            <a:pPr>
              <a:buFontTx/>
              <a:buChar char="-"/>
            </a:pPr>
            <a:r>
              <a:rPr lang="en-GB" dirty="0"/>
              <a:t>Actors</a:t>
            </a:r>
          </a:p>
          <a:p>
            <a:pPr>
              <a:buFontTx/>
              <a:buChar char="-"/>
            </a:pPr>
            <a:r>
              <a:rPr lang="en-GB" dirty="0"/>
              <a:t>Setting/scene</a:t>
            </a:r>
          </a:p>
          <a:p>
            <a:pPr>
              <a:buFontTx/>
              <a:buChar char="-"/>
            </a:pPr>
            <a:r>
              <a:rPr lang="en-GB" dirty="0"/>
              <a:t>Words/script</a:t>
            </a:r>
          </a:p>
        </p:txBody>
      </p:sp>
      <p:pic>
        <p:nvPicPr>
          <p:cNvPr id="4" name="Picture 3">
            <a:extLst>
              <a:ext uri="{FF2B5EF4-FFF2-40B4-BE49-F238E27FC236}">
                <a16:creationId xmlns:a16="http://schemas.microsoft.com/office/drawing/2014/main" id="{3668A223-C582-064D-5E04-D81D27149EF6}"/>
              </a:ext>
            </a:extLst>
          </p:cNvPr>
          <p:cNvPicPr>
            <a:picLocks noChangeAspect="1"/>
          </p:cNvPicPr>
          <p:nvPr/>
        </p:nvPicPr>
        <p:blipFill>
          <a:blip r:embed="rId2"/>
          <a:stretch>
            <a:fillRect/>
          </a:stretch>
        </p:blipFill>
        <p:spPr>
          <a:xfrm>
            <a:off x="5771998" y="1814903"/>
            <a:ext cx="1086002" cy="1000265"/>
          </a:xfrm>
          <a:prstGeom prst="rect">
            <a:avLst/>
          </a:prstGeom>
        </p:spPr>
      </p:pic>
    </p:spTree>
    <p:extLst>
      <p:ext uri="{BB962C8B-B14F-4D97-AF65-F5344CB8AC3E}">
        <p14:creationId xmlns:p14="http://schemas.microsoft.com/office/powerpoint/2010/main" val="3836024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2B9BDD-4347-B96D-9B91-07F80B165368}"/>
              </a:ext>
            </a:extLst>
          </p:cNvPr>
          <p:cNvSpPr txBox="1"/>
          <p:nvPr/>
        </p:nvSpPr>
        <p:spPr>
          <a:xfrm>
            <a:off x="301752" y="1400317"/>
            <a:ext cx="6254496" cy="7848302"/>
          </a:xfrm>
          <a:prstGeom prst="rect">
            <a:avLst/>
          </a:prstGeom>
          <a:noFill/>
          <a:ln w="38100">
            <a:solidFill>
              <a:schemeClr val="tx1"/>
            </a:solidFill>
          </a:ln>
        </p:spPr>
        <p:txBody>
          <a:bodyPr wrap="square" rtlCol="0">
            <a:spAutoFit/>
          </a:bodyPr>
          <a:lstStyle/>
          <a:p>
            <a:r>
              <a:rPr lang="en-GB" b="1" dirty="0">
                <a:latin typeface="Avenir Next LT Pro" panose="020B0504020202020204" pitchFamily="34" charset="0"/>
              </a:rPr>
              <a:t>Whole class feedback response:</a:t>
            </a:r>
          </a:p>
          <a:p>
            <a:endParaRPr lang="en-GB" b="1" dirty="0">
              <a:latin typeface="Avenir Next LT Pro" panose="020B0504020202020204" pitchFamily="34" charset="0"/>
            </a:endParaRPr>
          </a:p>
          <a:p>
            <a:endParaRPr lang="en-GB" b="1" dirty="0">
              <a:latin typeface="Avenir Next LT Pro" panose="020B0504020202020204" pitchFamily="34" charset="0"/>
            </a:endParaRPr>
          </a:p>
          <a:p>
            <a:r>
              <a:rPr lang="en-GB" b="1" dirty="0">
                <a:latin typeface="Avenir Next LT Pro" panose="020B0504020202020204" pitchFamily="34" charset="0"/>
              </a:rPr>
              <a:t>What Went Well………</a:t>
            </a: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r>
              <a:rPr lang="en-GB" b="1" dirty="0">
                <a:latin typeface="Avenir Next LT Pro" panose="020B0504020202020204" pitchFamily="34" charset="0"/>
              </a:rPr>
              <a:t>I know this because ……..</a:t>
            </a: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r>
              <a:rPr lang="en-GB" b="1" dirty="0">
                <a:latin typeface="Avenir Next LT Pro" panose="020B0504020202020204" pitchFamily="34" charset="0"/>
              </a:rPr>
              <a:t>Even Better If……..</a:t>
            </a: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r>
              <a:rPr lang="en-GB" b="1" dirty="0">
                <a:latin typeface="Avenir Next LT Pro" panose="020B0504020202020204" pitchFamily="34" charset="0"/>
              </a:rPr>
              <a:t>I will do this by ………</a:t>
            </a: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endParaRPr lang="en-GB" b="1" dirty="0">
              <a:latin typeface="Avenir Next LT Pro" panose="020B0504020202020204" pitchFamily="34" charset="0"/>
            </a:endParaRPr>
          </a:p>
          <a:p>
            <a:r>
              <a:rPr lang="en-GB" b="1" dirty="0">
                <a:latin typeface="Avenir Next LT Pro" panose="020B0504020202020204" pitchFamily="34" charset="0"/>
              </a:rPr>
              <a:t>The benefit to me of this would be …….</a:t>
            </a:r>
          </a:p>
          <a:p>
            <a:endParaRPr lang="en-GB"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6B1A2D8D-CE5D-9B1A-FCC4-2750BC60CB4E}"/>
              </a:ext>
            </a:extLst>
          </p:cNvPr>
          <p:cNvPicPr>
            <a:picLocks noChangeAspect="1"/>
          </p:cNvPicPr>
          <p:nvPr/>
        </p:nvPicPr>
        <p:blipFill>
          <a:blip r:embed="rId2"/>
          <a:stretch>
            <a:fillRect/>
          </a:stretch>
        </p:blipFill>
        <p:spPr>
          <a:xfrm>
            <a:off x="5582995" y="147722"/>
            <a:ext cx="1000265" cy="1019317"/>
          </a:xfrm>
          <a:prstGeom prst="rect">
            <a:avLst/>
          </a:prstGeom>
        </p:spPr>
      </p:pic>
    </p:spTree>
    <p:extLst>
      <p:ext uri="{BB962C8B-B14F-4D97-AF65-F5344CB8AC3E}">
        <p14:creationId xmlns:p14="http://schemas.microsoft.com/office/powerpoint/2010/main" val="1631064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22</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510296"/>
          </a:xfrm>
          <a:prstGeom prst="rect">
            <a:avLst/>
          </a:prstGeom>
          <a:noFill/>
          <a:ln>
            <a:solidFill>
              <a:schemeClr val="tx1"/>
            </a:solidFill>
          </a:ln>
        </p:spPr>
        <p:txBody>
          <a:bodyPr wrap="square" rtlCol="0">
            <a:spAutoFit/>
          </a:bodyPr>
          <a:lstStyle/>
          <a:p>
            <a:endParaRPr lang="en-GB" sz="1200" dirty="0"/>
          </a:p>
          <a:p>
            <a:pPr lvl="0">
              <a:spcBef>
                <a:spcPct val="20000"/>
              </a:spcBef>
            </a:pPr>
            <a:r>
              <a:rPr lang="en-GB" sz="2000" b="1" dirty="0">
                <a:solidFill>
                  <a:prstClr val="black"/>
                </a:solidFill>
              </a:rPr>
              <a:t>Additional Space </a:t>
            </a: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3198824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23</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510296"/>
          </a:xfrm>
          <a:prstGeom prst="rect">
            <a:avLst/>
          </a:prstGeom>
          <a:noFill/>
          <a:ln>
            <a:solidFill>
              <a:schemeClr val="tx1"/>
            </a:solidFill>
          </a:ln>
        </p:spPr>
        <p:txBody>
          <a:bodyPr wrap="square" rtlCol="0">
            <a:spAutoFit/>
          </a:bodyPr>
          <a:lstStyle/>
          <a:p>
            <a:endParaRPr lang="en-GB" sz="1200" dirty="0"/>
          </a:p>
          <a:p>
            <a:pPr lvl="0">
              <a:spcBef>
                <a:spcPct val="20000"/>
              </a:spcBef>
            </a:pPr>
            <a:r>
              <a:rPr lang="en-GB" sz="2000" b="1" dirty="0">
                <a:solidFill>
                  <a:prstClr val="black"/>
                </a:solidFill>
              </a:rPr>
              <a:t>Additional Space </a:t>
            </a: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3844249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24</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362563"/>
          </a:xfrm>
          <a:prstGeom prst="rect">
            <a:avLst/>
          </a:prstGeom>
          <a:noFill/>
          <a:ln>
            <a:solidFill>
              <a:schemeClr val="tx1"/>
            </a:solidFill>
          </a:ln>
        </p:spPr>
        <p:txBody>
          <a:bodyPr wrap="square" rtlCol="0">
            <a:spAutoFit/>
          </a:bodyPr>
          <a:lstStyle/>
          <a:p>
            <a:endParaRPr lang="en-GB" sz="1200" dirty="0"/>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161737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25</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362563"/>
          </a:xfrm>
          <a:prstGeom prst="rect">
            <a:avLst/>
          </a:prstGeom>
          <a:noFill/>
          <a:ln>
            <a:solidFill>
              <a:schemeClr val="tx1"/>
            </a:solidFill>
          </a:ln>
        </p:spPr>
        <p:txBody>
          <a:bodyPr wrap="square" rtlCol="0">
            <a:spAutoFit/>
          </a:bodyPr>
          <a:lstStyle/>
          <a:p>
            <a:endParaRPr lang="en-GB" sz="1200" dirty="0"/>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215871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C347666-FBF4-F173-4FF7-A99385CFDDC7}"/>
              </a:ext>
            </a:extLst>
          </p:cNvPr>
          <p:cNvSpPr txBox="1"/>
          <p:nvPr/>
        </p:nvSpPr>
        <p:spPr>
          <a:xfrm>
            <a:off x="1" y="399288"/>
            <a:ext cx="6858003" cy="707886"/>
          </a:xfrm>
          <a:prstGeom prst="rect">
            <a:avLst/>
          </a:prstGeom>
          <a:solidFill>
            <a:schemeClr val="tx2"/>
          </a:solidFill>
        </p:spPr>
        <p:txBody>
          <a:bodyPr wrap="square" rtlCol="0">
            <a:spAutoFit/>
          </a:bodyPr>
          <a:lstStyle/>
          <a:p>
            <a:pPr algn="ctr"/>
            <a:r>
              <a:rPr lang="en-GB" sz="2000" b="1" i="1" dirty="0">
                <a:solidFill>
                  <a:schemeClr val="bg1"/>
                </a:solidFill>
              </a:rPr>
              <a:t>Music                       Music For Advertisements    	100% Sheet</a:t>
            </a:r>
          </a:p>
        </p:txBody>
      </p:sp>
      <p:graphicFrame>
        <p:nvGraphicFramePr>
          <p:cNvPr id="5" name="Table 4">
            <a:extLst>
              <a:ext uri="{FF2B5EF4-FFF2-40B4-BE49-F238E27FC236}">
                <a16:creationId xmlns:a16="http://schemas.microsoft.com/office/drawing/2014/main" id="{4D36743F-640F-CED5-FFD0-2DD4503F78BA}"/>
              </a:ext>
            </a:extLst>
          </p:cNvPr>
          <p:cNvGraphicFramePr>
            <a:graphicFrameLocks noGrp="1"/>
          </p:cNvGraphicFramePr>
          <p:nvPr/>
        </p:nvGraphicFramePr>
        <p:xfrm>
          <a:off x="142755" y="1091536"/>
          <a:ext cx="4608512" cy="5273040"/>
        </p:xfrm>
        <a:graphic>
          <a:graphicData uri="http://schemas.openxmlformats.org/drawingml/2006/table">
            <a:tbl>
              <a:tblPr firstRow="1" bandRow="1">
                <a:tableStyleId>{5C22544A-7EE6-4342-B048-85BDC9FD1C3A}</a:tableStyleId>
              </a:tblPr>
              <a:tblGrid>
                <a:gridCol w="1868925">
                  <a:extLst>
                    <a:ext uri="{9D8B030D-6E8A-4147-A177-3AD203B41FA5}">
                      <a16:colId xmlns:a16="http://schemas.microsoft.com/office/drawing/2014/main" val="20000"/>
                    </a:ext>
                  </a:extLst>
                </a:gridCol>
                <a:gridCol w="2739587">
                  <a:extLst>
                    <a:ext uri="{9D8B030D-6E8A-4147-A177-3AD203B41FA5}">
                      <a16:colId xmlns:a16="http://schemas.microsoft.com/office/drawing/2014/main" val="20001"/>
                    </a:ext>
                  </a:extLst>
                </a:gridCol>
              </a:tblGrid>
              <a:tr h="27970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tx2">
                              <a:lumMod val="75000"/>
                            </a:schemeClr>
                          </a:solidFill>
                        </a:rPr>
                        <a:t>Key words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2">
                              <a:lumMod val="75000"/>
                            </a:schemeClr>
                          </a:solidFill>
                          <a:latin typeface="+mn-lt"/>
                        </a:rPr>
                        <a:t>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dirty="0">
                          <a:latin typeface="+mn-lt"/>
                        </a:rPr>
                        <a:t>A short musical phrase for the purpose of advertising or being in association with a product/company/event.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2216">
                <a:tc>
                  <a:txBody>
                    <a:bodyPr/>
                    <a:lstStyle/>
                    <a:p>
                      <a:pPr algn="l"/>
                      <a:r>
                        <a:rPr lang="en-GB" sz="1400" b="1" dirty="0">
                          <a:solidFill>
                            <a:schemeClr val="tx2">
                              <a:lumMod val="75000"/>
                            </a:schemeClr>
                          </a:solidFill>
                          <a:latin typeface="+mn-lt"/>
                        </a:rPr>
                        <a:t>Jingle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A short musical phrase with a sung slogan for the purposes of advertisement.</a:t>
                      </a:r>
                      <a:endParaRPr lang="en-GB" sz="1400" b="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3048">
                <a:tc>
                  <a:txBody>
                    <a:bodyPr/>
                    <a:lstStyle/>
                    <a:p>
                      <a:pPr algn="l"/>
                      <a:r>
                        <a:rPr lang="en-GB" sz="1400" b="1" dirty="0">
                          <a:solidFill>
                            <a:schemeClr val="tx2">
                              <a:lumMod val="75000"/>
                            </a:schemeClr>
                          </a:solidFill>
                          <a:latin typeface="+mn-lt"/>
                        </a:rPr>
                        <a:t>Advertisement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0" dirty="0">
                          <a:latin typeface="+mn-lt"/>
                        </a:rPr>
                        <a:t>A medium in which a product, company or other commercial event or object is promoted to the general public.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7808">
                <a:tc>
                  <a:txBody>
                    <a:bodyPr/>
                    <a:lstStyle/>
                    <a:p>
                      <a:pPr algn="l"/>
                      <a:r>
                        <a:rPr lang="en-GB" sz="1400" b="1" dirty="0">
                          <a:solidFill>
                            <a:schemeClr val="tx2">
                              <a:lumMod val="75000"/>
                            </a:schemeClr>
                          </a:solidFill>
                          <a:latin typeface="+mn-lt"/>
                        </a:rPr>
                        <a:t>Incidental Music/Underscore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dk1"/>
                          </a:solidFill>
                          <a:effectLst/>
                          <a:latin typeface="+mn-lt"/>
                          <a:ea typeface="+mn-ea"/>
                          <a:cs typeface="+mn-cs"/>
                        </a:rPr>
                        <a:t>Music played in the background to create or enhance a particular atmosphere.</a:t>
                      </a:r>
                      <a:endParaRPr lang="en-GB" alt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0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2">
                              <a:lumMod val="75000"/>
                            </a:schemeClr>
                          </a:solidFill>
                          <a:latin typeface="+mn-lt"/>
                        </a:rPr>
                        <a:t>Original Songs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mn-lt"/>
                          <a:ea typeface="+mn-ea"/>
                          <a:cs typeface="+mn-cs"/>
                        </a:rPr>
                        <a:t>Songs that are composed/written for a new or specific purpose.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43352">
                <a:tc>
                  <a:txBody>
                    <a:bodyPr/>
                    <a:lstStyle/>
                    <a:p>
                      <a:pPr algn="l"/>
                      <a:r>
                        <a:rPr lang="en-GB" sz="1400" b="1" dirty="0">
                          <a:solidFill>
                            <a:schemeClr val="tx2">
                              <a:lumMod val="75000"/>
                            </a:schemeClr>
                          </a:solidFill>
                          <a:latin typeface="+mn-lt"/>
                        </a:rPr>
                        <a:t>Borrowed music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400" b="0" dirty="0">
                          <a:latin typeface="+mn-lt"/>
                        </a:rPr>
                        <a:t>When a song or piece of music is used for a different purpose than it was originally created for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63312">
                <a:tc>
                  <a:txBody>
                    <a:bodyPr/>
                    <a:lstStyle/>
                    <a:p>
                      <a:pPr algn="l"/>
                      <a:r>
                        <a:rPr lang="en-GB" sz="1400" b="1" dirty="0">
                          <a:solidFill>
                            <a:schemeClr val="tx2">
                              <a:lumMod val="75000"/>
                            </a:schemeClr>
                          </a:solidFill>
                          <a:latin typeface="+mn-lt"/>
                        </a:rPr>
                        <a:t>Instrumental music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mn-lt"/>
                          <a:ea typeface="+mn-ea"/>
                          <a:cs typeface="+mn-cs"/>
                        </a:rPr>
                        <a:t>Music that contains no lyrics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pic>
        <p:nvPicPr>
          <p:cNvPr id="6" name="Picture 6" descr="KFC | Pingu Wiki | Fandom">
            <a:extLst>
              <a:ext uri="{FF2B5EF4-FFF2-40B4-BE49-F238E27FC236}">
                <a16:creationId xmlns:a16="http://schemas.microsoft.com/office/drawing/2014/main" id="{4747E7FE-6AFA-AF6E-2054-C8B521A3ECA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17658" y="987509"/>
            <a:ext cx="1298205" cy="129820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a:extLst>
              <a:ext uri="{FF2B5EF4-FFF2-40B4-BE49-F238E27FC236}">
                <a16:creationId xmlns:a16="http://schemas.microsoft.com/office/drawing/2014/main" id="{E20D6A8A-ED7E-B1C3-7737-CEE63D9F83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1398" y="2314868"/>
            <a:ext cx="1520843" cy="42833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62A7B3A-EDD5-4F36-9546-2194D03A5366}"/>
              </a:ext>
            </a:extLst>
          </p:cNvPr>
          <p:cNvPicPr>
            <a:picLocks noChangeAspect="1"/>
          </p:cNvPicPr>
          <p:nvPr/>
        </p:nvPicPr>
        <p:blipFill>
          <a:blip r:embed="rId4"/>
          <a:stretch>
            <a:fillRect/>
          </a:stretch>
        </p:blipFill>
        <p:spPr>
          <a:xfrm rot="19001135">
            <a:off x="5400536" y="1289285"/>
            <a:ext cx="1738133" cy="497106"/>
          </a:xfrm>
          <a:prstGeom prst="rect">
            <a:avLst/>
          </a:prstGeom>
        </p:spPr>
      </p:pic>
      <p:sp>
        <p:nvSpPr>
          <p:cNvPr id="10" name="TextBox 9">
            <a:extLst>
              <a:ext uri="{FF2B5EF4-FFF2-40B4-BE49-F238E27FC236}">
                <a16:creationId xmlns:a16="http://schemas.microsoft.com/office/drawing/2014/main" id="{C0AC7166-32AF-12D2-5299-6FA2795783A1}"/>
              </a:ext>
            </a:extLst>
          </p:cNvPr>
          <p:cNvSpPr txBox="1"/>
          <p:nvPr/>
        </p:nvSpPr>
        <p:spPr>
          <a:xfrm>
            <a:off x="4821206" y="3541425"/>
            <a:ext cx="1897588" cy="923330"/>
          </a:xfrm>
          <a:prstGeom prst="rect">
            <a:avLst/>
          </a:prstGeom>
          <a:noFill/>
          <a:ln>
            <a:solidFill>
              <a:schemeClr val="tx1"/>
            </a:solidFill>
          </a:ln>
        </p:spPr>
        <p:txBody>
          <a:bodyPr wrap="square" rtlCol="0">
            <a:spAutoFit/>
          </a:bodyPr>
          <a:lstStyle/>
          <a:p>
            <a:pPr algn="ctr"/>
            <a:r>
              <a:rPr lang="en-GB" b="1" dirty="0"/>
              <a:t>Why is music in Advertisements important?</a:t>
            </a:r>
          </a:p>
        </p:txBody>
      </p:sp>
      <p:sp>
        <p:nvSpPr>
          <p:cNvPr id="11" name="Rectangle 10">
            <a:extLst>
              <a:ext uri="{FF2B5EF4-FFF2-40B4-BE49-F238E27FC236}">
                <a16:creationId xmlns:a16="http://schemas.microsoft.com/office/drawing/2014/main" id="{37FC098A-954A-5BE8-3973-9A03CF734020}"/>
              </a:ext>
            </a:extLst>
          </p:cNvPr>
          <p:cNvSpPr/>
          <p:nvPr/>
        </p:nvSpPr>
        <p:spPr>
          <a:xfrm>
            <a:off x="139206" y="7154579"/>
            <a:ext cx="4521366" cy="2062103"/>
          </a:xfrm>
          <a:prstGeom prst="rect">
            <a:avLst/>
          </a:prstGeom>
          <a:ln>
            <a:solidFill>
              <a:schemeClr val="tx1"/>
            </a:solidFill>
          </a:ln>
        </p:spPr>
        <p:txBody>
          <a:bodyPr wrap="square">
            <a:spAutoFit/>
          </a:bodyPr>
          <a:lstStyle/>
          <a:p>
            <a:pPr marL="457200" indent="-457200">
              <a:buFontTx/>
              <a:buChar char="-"/>
            </a:pPr>
            <a:r>
              <a:rPr lang="en-US" sz="1600" dirty="0"/>
              <a:t>Eye catching</a:t>
            </a:r>
          </a:p>
          <a:p>
            <a:pPr marL="457200" indent="-457200">
              <a:buFontTx/>
              <a:buChar char="-"/>
            </a:pPr>
            <a:r>
              <a:rPr lang="en-US" sz="1600" dirty="0"/>
              <a:t>Short</a:t>
            </a:r>
          </a:p>
          <a:p>
            <a:pPr marL="457200" indent="-457200">
              <a:buFontTx/>
              <a:buChar char="-"/>
            </a:pPr>
            <a:r>
              <a:rPr lang="en-US" sz="1600" dirty="0"/>
              <a:t>Simple</a:t>
            </a:r>
          </a:p>
          <a:p>
            <a:pPr marL="457200" indent="-457200">
              <a:buFontTx/>
              <a:buChar char="-"/>
            </a:pPr>
            <a:r>
              <a:rPr lang="en-US" sz="1600" dirty="0"/>
              <a:t>Contain facts about the product/company/event</a:t>
            </a:r>
          </a:p>
          <a:p>
            <a:pPr marL="457200" indent="-457200">
              <a:buFontTx/>
              <a:buChar char="-"/>
            </a:pPr>
            <a:r>
              <a:rPr lang="en-US" sz="1600" dirty="0"/>
              <a:t>Catchy music, slogan</a:t>
            </a:r>
          </a:p>
          <a:p>
            <a:pPr marL="457200" indent="-457200">
              <a:buFontTx/>
              <a:buChar char="-"/>
            </a:pPr>
            <a:r>
              <a:rPr lang="en-US" sz="1600" dirty="0"/>
              <a:t>Memorable characters/mascots</a:t>
            </a:r>
          </a:p>
          <a:p>
            <a:pPr marL="457200" indent="-457200">
              <a:buFontTx/>
              <a:buChar char="-"/>
            </a:pPr>
            <a:r>
              <a:rPr lang="en-US" sz="1600" dirty="0"/>
              <a:t>Appeal to target audience</a:t>
            </a:r>
          </a:p>
        </p:txBody>
      </p:sp>
      <p:sp>
        <p:nvSpPr>
          <p:cNvPr id="13" name="TextBox 12">
            <a:extLst>
              <a:ext uri="{FF2B5EF4-FFF2-40B4-BE49-F238E27FC236}">
                <a16:creationId xmlns:a16="http://schemas.microsoft.com/office/drawing/2014/main" id="{4747BD8D-36AB-6254-50AB-FB1C89C1A371}"/>
              </a:ext>
            </a:extLst>
          </p:cNvPr>
          <p:cNvSpPr txBox="1"/>
          <p:nvPr/>
        </p:nvSpPr>
        <p:spPr>
          <a:xfrm>
            <a:off x="4821206" y="4672411"/>
            <a:ext cx="1897588" cy="3970318"/>
          </a:xfrm>
          <a:prstGeom prst="rect">
            <a:avLst/>
          </a:prstGeom>
          <a:noFill/>
          <a:ln>
            <a:solidFill>
              <a:schemeClr val="tx1"/>
            </a:solidFill>
          </a:ln>
        </p:spPr>
        <p:txBody>
          <a:bodyPr wrap="square" rtlCol="0">
            <a:spAutoFit/>
          </a:bodyPr>
          <a:lstStyle/>
          <a:p>
            <a:pPr algn="ctr"/>
            <a:r>
              <a:rPr lang="en-GB" b="1" dirty="0">
                <a:solidFill>
                  <a:srgbClr val="202124"/>
                </a:solidFill>
                <a:latin typeface="arial" panose="020B0604020202020204" pitchFamily="34" charset="0"/>
              </a:rPr>
              <a:t>Music can affect audience emotions and make your ad memorable</a:t>
            </a:r>
            <a:r>
              <a:rPr lang="en-GB" dirty="0">
                <a:solidFill>
                  <a:srgbClr val="202124"/>
                </a:solidFill>
                <a:latin typeface="arial" panose="020B0604020202020204" pitchFamily="34" charset="0"/>
              </a:rPr>
              <a:t>.</a:t>
            </a:r>
          </a:p>
          <a:p>
            <a:pPr algn="ctr"/>
            <a:endParaRPr lang="en-GB" dirty="0">
              <a:solidFill>
                <a:srgbClr val="202124"/>
              </a:solidFill>
              <a:latin typeface="arial" panose="020B0604020202020204" pitchFamily="34" charset="0"/>
            </a:endParaRPr>
          </a:p>
          <a:p>
            <a:pPr algn="ctr"/>
            <a:r>
              <a:rPr lang="en-GB" dirty="0">
                <a:solidFill>
                  <a:srgbClr val="202124"/>
                </a:solidFill>
                <a:latin typeface="arial" panose="020B0604020202020204" pitchFamily="34" charset="0"/>
              </a:rPr>
              <a:t>Used wisely, brave and bold choices can help you differentiate, re-brand and set your advertising apart from the crowd.</a:t>
            </a:r>
            <a:endParaRPr lang="en-GB" dirty="0"/>
          </a:p>
        </p:txBody>
      </p:sp>
      <p:sp>
        <p:nvSpPr>
          <p:cNvPr id="14" name="TextBox 13">
            <a:extLst>
              <a:ext uri="{FF2B5EF4-FFF2-40B4-BE49-F238E27FC236}">
                <a16:creationId xmlns:a16="http://schemas.microsoft.com/office/drawing/2014/main" id="{6B6EBACD-EF9C-2685-4CD8-A0702E85F4EC}"/>
              </a:ext>
            </a:extLst>
          </p:cNvPr>
          <p:cNvSpPr txBox="1"/>
          <p:nvPr/>
        </p:nvSpPr>
        <p:spPr>
          <a:xfrm>
            <a:off x="666792" y="6656714"/>
            <a:ext cx="3466195" cy="369332"/>
          </a:xfrm>
          <a:prstGeom prst="rect">
            <a:avLst/>
          </a:prstGeom>
          <a:noFill/>
          <a:ln>
            <a:solidFill>
              <a:schemeClr val="tx1"/>
            </a:solidFill>
          </a:ln>
        </p:spPr>
        <p:txBody>
          <a:bodyPr wrap="square" rtlCol="0">
            <a:spAutoFit/>
          </a:bodyPr>
          <a:lstStyle/>
          <a:p>
            <a:pPr algn="ctr"/>
            <a:r>
              <a:rPr lang="en-GB" b="1" dirty="0"/>
              <a:t>Key Features of Advertisements</a:t>
            </a:r>
          </a:p>
        </p:txBody>
      </p:sp>
    </p:spTree>
    <p:extLst>
      <p:ext uri="{BB962C8B-B14F-4D97-AF65-F5344CB8AC3E}">
        <p14:creationId xmlns:p14="http://schemas.microsoft.com/office/powerpoint/2010/main" val="3008842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1E8C43CE-4426-4D18-BF9A-270131D112D6}"/>
              </a:ext>
            </a:extLst>
          </p:cNvPr>
          <p:cNvSpPr txBox="1"/>
          <p:nvPr/>
        </p:nvSpPr>
        <p:spPr>
          <a:xfrm>
            <a:off x="301114" y="155194"/>
            <a:ext cx="795731"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strike="noStrike" kern="1200" cap="none" spc="0" normalizeH="0" baseline="0" noProof="0" dirty="0">
                <a:ln>
                  <a:noFill/>
                </a:ln>
                <a:solidFill>
                  <a:prstClr val="black"/>
                </a:solidFill>
                <a:effectLst/>
                <a:uLnTx/>
                <a:uFillTx/>
                <a:latin typeface="Calibri" panose="020F0502020204030204"/>
                <a:ea typeface="+mn-ea"/>
                <a:cs typeface="+mn-cs"/>
              </a:rPr>
              <a:t>Icons </a:t>
            </a:r>
          </a:p>
        </p:txBody>
      </p:sp>
      <p:pic>
        <p:nvPicPr>
          <p:cNvPr id="20" name="Picture 6">
            <a:extLst>
              <a:ext uri="{FF2B5EF4-FFF2-40B4-BE49-F238E27FC236}">
                <a16:creationId xmlns:a16="http://schemas.microsoft.com/office/drawing/2014/main" id="{FC28D31A-584F-FD41-8146-E7427374C7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772" y="900892"/>
            <a:ext cx="1123950" cy="10509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196">
            <a:extLst>
              <a:ext uri="{FF2B5EF4-FFF2-40B4-BE49-F238E27FC236}">
                <a16:creationId xmlns:a16="http://schemas.microsoft.com/office/drawing/2014/main" id="{4A759648-9555-B64A-84D8-005610A612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425" y="2041989"/>
            <a:ext cx="1200150" cy="106203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7215">
            <a:extLst>
              <a:ext uri="{FF2B5EF4-FFF2-40B4-BE49-F238E27FC236}">
                <a16:creationId xmlns:a16="http://schemas.microsoft.com/office/drawing/2014/main" id="{CEF6EE0C-0D10-1A46-911C-E7A9C0ACF42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0038" y="3164153"/>
            <a:ext cx="1300162" cy="11176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7">
            <a:extLst>
              <a:ext uri="{FF2B5EF4-FFF2-40B4-BE49-F238E27FC236}">
                <a16:creationId xmlns:a16="http://schemas.microsoft.com/office/drawing/2014/main" id="{DBF3F39C-E388-CA4C-BAA1-8DCED80503F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9576" y="4350601"/>
            <a:ext cx="1133475" cy="106521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8">
            <a:extLst>
              <a:ext uri="{FF2B5EF4-FFF2-40B4-BE49-F238E27FC236}">
                <a16:creationId xmlns:a16="http://schemas.microsoft.com/office/drawing/2014/main" id="{15618B88-789E-CC4B-9D78-34C91E5853A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4174" y="5510324"/>
            <a:ext cx="1222375" cy="105727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71">
            <a:extLst>
              <a:ext uri="{FF2B5EF4-FFF2-40B4-BE49-F238E27FC236}">
                <a16:creationId xmlns:a16="http://schemas.microsoft.com/office/drawing/2014/main" id="{B12FC6FC-49DC-6B4C-A18A-835DEED1873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0525" y="6636447"/>
            <a:ext cx="1209675" cy="112077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77">
            <a:extLst>
              <a:ext uri="{FF2B5EF4-FFF2-40B4-BE49-F238E27FC236}">
                <a16:creationId xmlns:a16="http://schemas.microsoft.com/office/drawing/2014/main" id="{36D27A45-89D7-274E-9BFF-5C5EE9AC566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9576" y="7816850"/>
            <a:ext cx="1266825" cy="111125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Box 2">
            <a:extLst>
              <a:ext uri="{FF2B5EF4-FFF2-40B4-BE49-F238E27FC236}">
                <a16:creationId xmlns:a16="http://schemas.microsoft.com/office/drawing/2014/main" id="{B50DA1C5-BAD8-7246-9213-ECA9E8E15F5A}"/>
              </a:ext>
            </a:extLst>
          </p:cNvPr>
          <p:cNvSpPr txBox="1">
            <a:spLocks noChangeArrowheads="1"/>
          </p:cNvSpPr>
          <p:nvPr/>
        </p:nvSpPr>
        <p:spPr bwMode="auto">
          <a:xfrm>
            <a:off x="1519237" y="986883"/>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Activating prior knowledge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Remember what you already know about a topic before you start to learn something new, to help build connections in your long-term memory.</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8" name="Text Box 12">
            <a:extLst>
              <a:ext uri="{FF2B5EF4-FFF2-40B4-BE49-F238E27FC236}">
                <a16:creationId xmlns:a16="http://schemas.microsoft.com/office/drawing/2014/main" id="{1853D1DB-0680-2947-9B34-27ADD0C44BE7}"/>
              </a:ext>
            </a:extLst>
          </p:cNvPr>
          <p:cNvSpPr txBox="1">
            <a:spLocks noChangeArrowheads="1"/>
          </p:cNvSpPr>
          <p:nvPr/>
        </p:nvSpPr>
        <p:spPr bwMode="auto">
          <a:xfrm>
            <a:off x="1535674" y="2146922"/>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Retrieval practice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Quizzing, recall and memory activities to slow down the rate of forgetting!</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9" name="Text Box 9">
            <a:extLst>
              <a:ext uri="{FF2B5EF4-FFF2-40B4-BE49-F238E27FC236}">
                <a16:creationId xmlns:a16="http://schemas.microsoft.com/office/drawing/2014/main" id="{FE22A5E8-E73A-8F45-9FC0-96DC3CC02DA3}"/>
              </a:ext>
            </a:extLst>
          </p:cNvPr>
          <p:cNvSpPr txBox="1">
            <a:spLocks noChangeArrowheads="1"/>
          </p:cNvSpPr>
          <p:nvPr/>
        </p:nvSpPr>
        <p:spPr bwMode="auto">
          <a:xfrm>
            <a:off x="1499722" y="3333596"/>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New knowledge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Learn something new through reading, teacher explanation, diagrams, listening to or watching something.</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0" name="Text Box 8">
            <a:extLst>
              <a:ext uri="{FF2B5EF4-FFF2-40B4-BE49-F238E27FC236}">
                <a16:creationId xmlns:a16="http://schemas.microsoft.com/office/drawing/2014/main" id="{2F290F57-5DE9-294C-9E58-E58EDC45230F}"/>
              </a:ext>
            </a:extLst>
          </p:cNvPr>
          <p:cNvSpPr txBox="1">
            <a:spLocks noChangeArrowheads="1"/>
          </p:cNvSpPr>
          <p:nvPr/>
        </p:nvSpPr>
        <p:spPr bwMode="auto">
          <a:xfrm>
            <a:off x="1552575" y="4516784"/>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Processing knowledge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Do something with your new knowledge to help you understand it better.</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1" name="Text Box 4">
            <a:extLst>
              <a:ext uri="{FF2B5EF4-FFF2-40B4-BE49-F238E27FC236}">
                <a16:creationId xmlns:a16="http://schemas.microsoft.com/office/drawing/2014/main" id="{43255E9C-626D-204C-BB59-816B25631829}"/>
              </a:ext>
            </a:extLst>
          </p:cNvPr>
          <p:cNvSpPr txBox="1">
            <a:spLocks noChangeArrowheads="1"/>
          </p:cNvSpPr>
          <p:nvPr/>
        </p:nvSpPr>
        <p:spPr bwMode="auto">
          <a:xfrm>
            <a:off x="1552575" y="5617272"/>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Guided practice </a:t>
            </a: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Work collaboratively with your teacher as you strengthen new skills.</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2" name="Text Box 5">
            <a:extLst>
              <a:ext uri="{FF2B5EF4-FFF2-40B4-BE49-F238E27FC236}">
                <a16:creationId xmlns:a16="http://schemas.microsoft.com/office/drawing/2014/main" id="{7E8B7161-D072-8B48-BC80-414784811503}"/>
              </a:ext>
            </a:extLst>
          </p:cNvPr>
          <p:cNvSpPr txBox="1">
            <a:spLocks noChangeArrowheads="1"/>
          </p:cNvSpPr>
          <p:nvPr/>
        </p:nvSpPr>
        <p:spPr bwMode="auto">
          <a:xfrm>
            <a:off x="1571625" y="6759576"/>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Independent practice </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Using your knowledge and understanding to complete a piece of quality work independently.</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 name="Text Box 6">
            <a:extLst>
              <a:ext uri="{FF2B5EF4-FFF2-40B4-BE49-F238E27FC236}">
                <a16:creationId xmlns:a16="http://schemas.microsoft.com/office/drawing/2014/main" id="{9A817578-D1B4-6349-A525-990E8F148E3D}"/>
              </a:ext>
            </a:extLst>
          </p:cNvPr>
          <p:cNvSpPr txBox="1">
            <a:spLocks noChangeArrowheads="1"/>
          </p:cNvSpPr>
          <p:nvPr/>
        </p:nvSpPr>
        <p:spPr bwMode="auto">
          <a:xfrm>
            <a:off x="1571625" y="7936108"/>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Reflect and respond</a:t>
            </a: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Thinking about what you have learned, what went well and what you could improve next time.</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4" name="Rectangle 17">
            <a:extLst>
              <a:ext uri="{FF2B5EF4-FFF2-40B4-BE49-F238E27FC236}">
                <a16:creationId xmlns:a16="http://schemas.microsoft.com/office/drawing/2014/main" id="{B917D49D-51D8-414E-94F2-EAE873380089}"/>
              </a:ext>
            </a:extLst>
          </p:cNvPr>
          <p:cNvSpPr>
            <a:spLocks noChangeArrowheads="1"/>
          </p:cNvSpPr>
          <p:nvPr/>
        </p:nvSpPr>
        <p:spPr bwMode="auto">
          <a:xfrm>
            <a:off x="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Rectangle 19">
            <a:extLst>
              <a:ext uri="{FF2B5EF4-FFF2-40B4-BE49-F238E27FC236}">
                <a16:creationId xmlns:a16="http://schemas.microsoft.com/office/drawing/2014/main" id="{D628125D-E0E7-4F4F-8D98-3B8B552588E2}"/>
              </a:ext>
            </a:extLst>
          </p:cNvPr>
          <p:cNvSpPr>
            <a:spLocks noChangeArrowheads="1"/>
          </p:cNvSpPr>
          <p:nvPr/>
        </p:nvSpPr>
        <p:spPr bwMode="auto">
          <a:xfrm>
            <a:off x="1" y="13393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Rectangle 20">
            <a:extLst>
              <a:ext uri="{FF2B5EF4-FFF2-40B4-BE49-F238E27FC236}">
                <a16:creationId xmlns:a16="http://schemas.microsoft.com/office/drawing/2014/main" id="{1F384BAC-29F5-334F-BECC-CDFD63CD7EDA}"/>
              </a:ext>
            </a:extLst>
          </p:cNvPr>
          <p:cNvSpPr>
            <a:spLocks noChangeArrowheads="1"/>
          </p:cNvSpPr>
          <p:nvPr/>
        </p:nvSpPr>
        <p:spPr bwMode="auto">
          <a:xfrm>
            <a:off x="1" y="1796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7" name="Rectangle 24">
            <a:extLst>
              <a:ext uri="{FF2B5EF4-FFF2-40B4-BE49-F238E27FC236}">
                <a16:creationId xmlns:a16="http://schemas.microsoft.com/office/drawing/2014/main" id="{47C52FCE-BA3E-D140-BAAC-8C198E96396B}"/>
              </a:ext>
            </a:extLst>
          </p:cNvPr>
          <p:cNvSpPr>
            <a:spLocks noChangeArrowheads="1"/>
          </p:cNvSpPr>
          <p:nvPr/>
        </p:nvSpPr>
        <p:spPr bwMode="auto">
          <a:xfrm>
            <a:off x="1" y="2710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Rectangle 28">
            <a:extLst>
              <a:ext uri="{FF2B5EF4-FFF2-40B4-BE49-F238E27FC236}">
                <a16:creationId xmlns:a16="http://schemas.microsoft.com/office/drawing/2014/main" id="{6FD9C421-410F-F04C-9050-76A764C5987D}"/>
              </a:ext>
            </a:extLst>
          </p:cNvPr>
          <p:cNvSpPr>
            <a:spLocks noChangeArrowheads="1"/>
          </p:cNvSpPr>
          <p:nvPr/>
        </p:nvSpPr>
        <p:spPr bwMode="auto">
          <a:xfrm>
            <a:off x="1" y="3168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6995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7DA777-22E1-4C5D-9BC7-EDFB3D61D6C7}"/>
              </a:ext>
            </a:extLst>
          </p:cNvPr>
          <p:cNvSpPr>
            <a:spLocks noGrp="1"/>
          </p:cNvSpPr>
          <p:nvPr>
            <p:ph idx="1"/>
          </p:nvPr>
        </p:nvSpPr>
        <p:spPr>
          <a:xfrm>
            <a:off x="342900" y="197202"/>
            <a:ext cx="6172200" cy="9511596"/>
          </a:xfrm>
        </p:spPr>
        <p:txBody>
          <a:bodyPr>
            <a:normAutofit/>
          </a:bodyPr>
          <a:lstStyle/>
          <a:p>
            <a:pPr marL="0" indent="0">
              <a:buNone/>
            </a:pPr>
            <a:r>
              <a:rPr lang="en-GB" sz="2000" b="1" dirty="0"/>
              <a:t>Topic Overview</a:t>
            </a:r>
            <a:r>
              <a:rPr lang="en-GB" sz="2000" dirty="0"/>
              <a:t>: Music for Advertisements</a:t>
            </a:r>
            <a:endParaRPr lang="en-GB" sz="2000" b="1" dirty="0"/>
          </a:p>
          <a:p>
            <a:pPr marL="0" indent="0">
              <a:buNone/>
            </a:pPr>
            <a:endParaRPr lang="en-GB" sz="1200" b="1" dirty="0"/>
          </a:p>
          <a:p>
            <a:pPr marL="0" indent="0">
              <a:buNone/>
            </a:pPr>
            <a:r>
              <a:rPr lang="en-GB" sz="1200" b="1" dirty="0"/>
              <a:t>What is this topic about? </a:t>
            </a:r>
            <a:endParaRPr lang="en-GB" sz="1200" dirty="0"/>
          </a:p>
          <a:p>
            <a:pPr marL="0" indent="0">
              <a:buNone/>
            </a:pPr>
            <a:endParaRPr lang="en-GB" sz="1200" dirty="0"/>
          </a:p>
          <a:p>
            <a:pPr marL="0" indent="0">
              <a:buNone/>
            </a:pPr>
            <a:r>
              <a:rPr lang="en-GB" sz="1200" dirty="0"/>
              <a:t>This topic explores the importance and effectiveness of incidental music and it’s role in advertisements. Students will learn how to identify key advertisement techniques, with focus on how music is used in the medium.</a:t>
            </a:r>
          </a:p>
          <a:p>
            <a:pPr marL="0" indent="0">
              <a:buNone/>
            </a:pPr>
            <a:endParaRPr lang="en-GB" sz="900" b="1" dirty="0"/>
          </a:p>
          <a:p>
            <a:pPr marL="0" indent="0">
              <a:buNone/>
            </a:pPr>
            <a:r>
              <a:rPr lang="en-GB" sz="1200" b="1" dirty="0"/>
              <a:t>Link to the GCSE:</a:t>
            </a:r>
            <a:endParaRPr lang="en-GB" sz="1200" dirty="0"/>
          </a:p>
          <a:p>
            <a:pPr marL="0" indent="0">
              <a:buNone/>
            </a:pPr>
            <a:r>
              <a:rPr lang="en-GB" sz="1200" dirty="0"/>
              <a:t>The Music for advertisements topic introduces/reintroduces them to the musical features such as themes, music that evokes emotion and therefore will benefit them for GCSE when studying Film music, Pop music, when composing. As well as support their continuous training in critical listening and musical analysis.</a:t>
            </a:r>
          </a:p>
          <a:p>
            <a:pPr marL="0" indent="0">
              <a:buNone/>
            </a:pPr>
            <a:endParaRPr lang="en-GB" sz="1200" b="1" dirty="0"/>
          </a:p>
          <a:p>
            <a:pPr marL="0" indent="0">
              <a:buNone/>
            </a:pPr>
            <a:endParaRPr lang="en-GB" sz="1200" b="1" dirty="0"/>
          </a:p>
          <a:p>
            <a:pPr marL="0" indent="0">
              <a:buNone/>
            </a:pPr>
            <a:r>
              <a:rPr lang="en-GB" sz="1200" b="1" dirty="0"/>
              <a:t>Why is this topic important?</a:t>
            </a:r>
          </a:p>
          <a:p>
            <a:pPr marL="0" indent="0">
              <a:buNone/>
            </a:pPr>
            <a:r>
              <a:rPr lang="en-GB" sz="1200" dirty="0"/>
              <a:t>Advertisement is a large and continuously prosperous industry and so having the knowledge that this topic provides, especially when it comes to using music to manipulate/encourage emotions, will give key support when entering this industry.</a:t>
            </a:r>
          </a:p>
          <a:p>
            <a:pPr marL="0" indent="0">
              <a:buNone/>
            </a:pPr>
            <a:endParaRPr lang="en-GB" sz="1200" dirty="0"/>
          </a:p>
          <a:p>
            <a:pPr marL="0" indent="0">
              <a:buNone/>
            </a:pPr>
            <a:endParaRPr lang="en-GB" sz="1200" dirty="0"/>
          </a:p>
          <a:p>
            <a:pPr marL="0" indent="0">
              <a:buNone/>
            </a:pPr>
            <a:r>
              <a:rPr lang="en-GB" sz="1200" b="1" dirty="0"/>
              <a:t>How will you be assessed in this topic?</a:t>
            </a:r>
          </a:p>
          <a:p>
            <a:pPr marL="0" indent="0">
              <a:buNone/>
            </a:pPr>
            <a:endParaRPr lang="en-GB" sz="1200" b="1" dirty="0"/>
          </a:p>
          <a:p>
            <a:pPr marL="0" indent="0">
              <a:buNone/>
            </a:pPr>
            <a:r>
              <a:rPr lang="en-GB" sz="1200" dirty="0"/>
              <a:t>Students will be assessed on how they work in a team, how they plan work before undertaking the main project and the finished product, plan and musical compositions.</a:t>
            </a:r>
          </a:p>
          <a:p>
            <a:pPr marL="0" indent="0">
              <a:buNone/>
            </a:pPr>
            <a:endParaRPr lang="en-GB" sz="1200" dirty="0"/>
          </a:p>
          <a:p>
            <a:pPr marL="0" indent="0">
              <a:buNone/>
            </a:pPr>
            <a:endParaRPr lang="en-GB" sz="1200" dirty="0"/>
          </a:p>
          <a:p>
            <a:pPr marL="0" indent="0">
              <a:buNone/>
            </a:pPr>
            <a:endParaRPr lang="en-GB" sz="1200" dirty="0"/>
          </a:p>
          <a:p>
            <a:pPr marL="0" indent="0">
              <a:buNone/>
            </a:pPr>
            <a:endParaRPr lang="en-GB" dirty="0"/>
          </a:p>
        </p:txBody>
      </p:sp>
      <p:sp>
        <p:nvSpPr>
          <p:cNvPr id="4" name="Slide Number Placeholder 3">
            <a:extLst>
              <a:ext uri="{FF2B5EF4-FFF2-40B4-BE49-F238E27FC236}">
                <a16:creationId xmlns:a16="http://schemas.microsoft.com/office/drawing/2014/main" id="{8656AC1F-D7D1-4521-BE08-77DE0C86EB5F}"/>
              </a:ext>
            </a:extLst>
          </p:cNvPr>
          <p:cNvSpPr>
            <a:spLocks noGrp="1"/>
          </p:cNvSpPr>
          <p:nvPr>
            <p:ph type="sldNum" sz="quarter" idx="12"/>
          </p:nvPr>
        </p:nvSpPr>
        <p:spPr/>
        <p:txBody>
          <a:bodyPr/>
          <a:lstStyle/>
          <a:p>
            <a:fld id="{2910EBAA-92EB-4343-B6D5-25298559C073}" type="slidenum">
              <a:rPr lang="en-GB" smtClean="0"/>
              <a:pPr/>
              <a:t>5</a:t>
            </a:fld>
            <a:endParaRPr lang="en-GB"/>
          </a:p>
        </p:txBody>
      </p:sp>
    </p:spTree>
    <p:extLst>
      <p:ext uri="{BB962C8B-B14F-4D97-AF65-F5344CB8AC3E}">
        <p14:creationId xmlns:p14="http://schemas.microsoft.com/office/powerpoint/2010/main" val="3675186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11">
            <a:extLst>
              <a:ext uri="{FF2B5EF4-FFF2-40B4-BE49-F238E27FC236}">
                <a16:creationId xmlns:a16="http://schemas.microsoft.com/office/drawing/2014/main" id="{EE09A529-E47C-4634-BB98-0A9526C372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2712923"/>
            <a:ext cx="6858000" cy="7193078"/>
          </a:xfrm>
          <a:prstGeom prst="rect">
            <a:avLst/>
          </a:prstGeom>
        </p:spPr>
      </p:pic>
      <p:sp>
        <p:nvSpPr>
          <p:cNvPr id="4" name="Slide Number Placeholder 3">
            <a:extLst>
              <a:ext uri="{FF2B5EF4-FFF2-40B4-BE49-F238E27FC236}">
                <a16:creationId xmlns:a16="http://schemas.microsoft.com/office/drawing/2014/main" id="{E6CFE2BF-299D-47E9-AEAE-542955434B40}"/>
              </a:ext>
            </a:extLst>
          </p:cNvPr>
          <p:cNvSpPr>
            <a:spLocks noGrp="1"/>
          </p:cNvSpPr>
          <p:nvPr>
            <p:ph type="sldNum" sz="quarter" idx="12"/>
          </p:nvPr>
        </p:nvSpPr>
        <p:spPr>
          <a:xfrm>
            <a:off x="6131975" y="9552835"/>
            <a:ext cx="321035" cy="176663"/>
          </a:xfrm>
        </p:spPr>
        <p:txBody>
          <a:bodyPr>
            <a:normAutofit/>
          </a:bodyPr>
          <a:lstStyle/>
          <a:p>
            <a:pPr>
              <a:lnSpc>
                <a:spcPct val="90000"/>
              </a:lnSpc>
              <a:spcAft>
                <a:spcPts val="600"/>
              </a:spcAft>
            </a:pPr>
            <a:fld id="{2910EBAA-92EB-4343-B6D5-25298559C073}" type="slidenum">
              <a:rPr lang="en-GB" sz="600">
                <a:solidFill>
                  <a:srgbClr val="898989"/>
                </a:solidFill>
              </a:rPr>
              <a:pPr>
                <a:lnSpc>
                  <a:spcPct val="90000"/>
                </a:lnSpc>
                <a:spcAft>
                  <a:spcPts val="600"/>
                </a:spcAft>
              </a:pPr>
              <a:t>6</a:t>
            </a:fld>
            <a:endParaRPr lang="en-GB" sz="600">
              <a:solidFill>
                <a:srgbClr val="898989"/>
              </a:solidFill>
            </a:endParaRPr>
          </a:p>
        </p:txBody>
      </p:sp>
      <p:sp>
        <p:nvSpPr>
          <p:cNvPr id="7" name="Title 6">
            <a:extLst>
              <a:ext uri="{FF2B5EF4-FFF2-40B4-BE49-F238E27FC236}">
                <a16:creationId xmlns:a16="http://schemas.microsoft.com/office/drawing/2014/main" id="{09C652E3-1E2D-4CBD-8A96-B34464263363}"/>
              </a:ext>
            </a:extLst>
          </p:cNvPr>
          <p:cNvSpPr>
            <a:spLocks noGrp="1"/>
          </p:cNvSpPr>
          <p:nvPr>
            <p:ph type="title"/>
          </p:nvPr>
        </p:nvSpPr>
        <p:spPr>
          <a:xfrm>
            <a:off x="342900" y="176502"/>
            <a:ext cx="6172200" cy="288032"/>
          </a:xfrm>
        </p:spPr>
        <p:txBody>
          <a:bodyPr>
            <a:noAutofit/>
          </a:bodyPr>
          <a:lstStyle/>
          <a:p>
            <a:pPr algn="l"/>
            <a:r>
              <a:rPr lang="en-GB" sz="2000" b="1" dirty="0"/>
              <a:t>Glossary</a:t>
            </a:r>
          </a:p>
        </p:txBody>
      </p:sp>
      <p:graphicFrame>
        <p:nvGraphicFramePr>
          <p:cNvPr id="9" name="Table 8">
            <a:extLst>
              <a:ext uri="{FF2B5EF4-FFF2-40B4-BE49-F238E27FC236}">
                <a16:creationId xmlns:a16="http://schemas.microsoft.com/office/drawing/2014/main" id="{A7761453-C813-4D65-B42F-0E7D9E09F057}"/>
              </a:ext>
            </a:extLst>
          </p:cNvPr>
          <p:cNvGraphicFramePr>
            <a:graphicFrameLocks noGrp="1"/>
          </p:cNvGraphicFramePr>
          <p:nvPr>
            <p:extLst>
              <p:ext uri="{D42A27DB-BD31-4B8C-83A1-F6EECF244321}">
                <p14:modId xmlns:p14="http://schemas.microsoft.com/office/powerpoint/2010/main" val="3606907631"/>
              </p:ext>
            </p:extLst>
          </p:nvPr>
        </p:nvGraphicFramePr>
        <p:xfrm>
          <a:off x="344066" y="762350"/>
          <a:ext cx="6172200" cy="5039550"/>
        </p:xfrm>
        <a:graphic>
          <a:graphicData uri="http://schemas.openxmlformats.org/drawingml/2006/table">
            <a:tbl>
              <a:tblPr firstRow="1" bandRow="1">
                <a:tableStyleId>{5C22544A-7EE6-4342-B048-85BDC9FD1C3A}</a:tableStyleId>
              </a:tblPr>
              <a:tblGrid>
                <a:gridCol w="2077988">
                  <a:extLst>
                    <a:ext uri="{9D8B030D-6E8A-4147-A177-3AD203B41FA5}">
                      <a16:colId xmlns:a16="http://schemas.microsoft.com/office/drawing/2014/main" val="4272014870"/>
                    </a:ext>
                  </a:extLst>
                </a:gridCol>
                <a:gridCol w="4094212">
                  <a:extLst>
                    <a:ext uri="{9D8B030D-6E8A-4147-A177-3AD203B41FA5}">
                      <a16:colId xmlns:a16="http://schemas.microsoft.com/office/drawing/2014/main" val="1437690988"/>
                    </a:ext>
                  </a:extLst>
                </a:gridCol>
              </a:tblGrid>
              <a:tr h="424734">
                <a:tc>
                  <a:txBody>
                    <a:bodyPr/>
                    <a:lstStyle/>
                    <a:p>
                      <a:r>
                        <a:rPr lang="en-GB" sz="1200" dirty="0"/>
                        <a:t>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r>
                        <a:rPr lang="en-GB" sz="1200" dirty="0"/>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extLst>
                  <a:ext uri="{0D108BD9-81ED-4DB2-BD59-A6C34878D82A}">
                    <a16:rowId xmlns:a16="http://schemas.microsoft.com/office/drawing/2014/main" val="3095623743"/>
                  </a:ext>
                </a:extLst>
              </a:tr>
              <a:tr h="4247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2">
                              <a:lumMod val="75000"/>
                            </a:schemeClr>
                          </a:solidFill>
                          <a:latin typeface="+mn-lt"/>
                        </a:rPr>
                        <a:t>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0" dirty="0">
                          <a:latin typeface="+mn-lt"/>
                        </a:rPr>
                        <a:t>A short musical phrase for the purpose of advertising or being in association with a product/company/event.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8301029"/>
                  </a:ext>
                </a:extLst>
              </a:tr>
              <a:tr h="705152">
                <a:tc>
                  <a:txBody>
                    <a:bodyPr/>
                    <a:lstStyle/>
                    <a:p>
                      <a:pPr algn="l"/>
                      <a:r>
                        <a:rPr lang="en-GB" sz="1400" b="1" dirty="0">
                          <a:solidFill>
                            <a:schemeClr val="tx2">
                              <a:lumMod val="75000"/>
                            </a:schemeClr>
                          </a:solidFill>
                          <a:latin typeface="+mn-lt"/>
                        </a:rPr>
                        <a:t>Jingle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A short musical phrase with a sung slogan for the purposes of advertisement.</a:t>
                      </a:r>
                      <a:endParaRPr lang="en-GB" sz="1400" b="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40346"/>
                  </a:ext>
                </a:extLst>
              </a:tr>
              <a:tr h="424734">
                <a:tc>
                  <a:txBody>
                    <a:bodyPr/>
                    <a:lstStyle/>
                    <a:p>
                      <a:pPr algn="l"/>
                      <a:r>
                        <a:rPr lang="en-GB" sz="1400" b="1" dirty="0">
                          <a:solidFill>
                            <a:schemeClr val="tx2">
                              <a:lumMod val="75000"/>
                            </a:schemeClr>
                          </a:solidFill>
                          <a:latin typeface="+mn-lt"/>
                        </a:rPr>
                        <a:t>Advertisement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dirty="0">
                          <a:latin typeface="+mn-lt"/>
                        </a:rPr>
                        <a:t>A medium in which a product, company or other commercial event or object is promoted to the general public.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4796586"/>
                  </a:ext>
                </a:extLst>
              </a:tr>
              <a:tr h="424734">
                <a:tc>
                  <a:txBody>
                    <a:bodyPr/>
                    <a:lstStyle/>
                    <a:p>
                      <a:pPr algn="l"/>
                      <a:r>
                        <a:rPr lang="en-GB" sz="1400" b="1" dirty="0">
                          <a:solidFill>
                            <a:schemeClr val="tx2">
                              <a:lumMod val="75000"/>
                            </a:schemeClr>
                          </a:solidFill>
                          <a:latin typeface="+mn-lt"/>
                        </a:rPr>
                        <a:t>Incidental Music/Underscore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dk1"/>
                          </a:solidFill>
                          <a:effectLst/>
                          <a:latin typeface="+mn-lt"/>
                          <a:ea typeface="+mn-ea"/>
                          <a:cs typeface="+mn-cs"/>
                        </a:rPr>
                        <a:t>Music played in the background to create or enhance a particular atmosphere.</a:t>
                      </a:r>
                      <a:endParaRPr lang="en-GB" alt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5714527"/>
                  </a:ext>
                </a:extLst>
              </a:tr>
              <a:tr h="4247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2">
                              <a:lumMod val="75000"/>
                            </a:schemeClr>
                          </a:solidFill>
                          <a:latin typeface="+mn-lt"/>
                        </a:rPr>
                        <a:t>Original Songs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mn-lt"/>
                          <a:ea typeface="+mn-ea"/>
                          <a:cs typeface="+mn-cs"/>
                        </a:rPr>
                        <a:t>Songs that are composed/written for a new or specific purpose.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078903"/>
                  </a:ext>
                </a:extLst>
              </a:tr>
              <a:tr h="705152">
                <a:tc>
                  <a:txBody>
                    <a:bodyPr/>
                    <a:lstStyle/>
                    <a:p>
                      <a:pPr algn="l"/>
                      <a:r>
                        <a:rPr lang="en-GB" sz="1400" b="1" dirty="0">
                          <a:solidFill>
                            <a:schemeClr val="tx2">
                              <a:lumMod val="75000"/>
                            </a:schemeClr>
                          </a:solidFill>
                          <a:latin typeface="+mn-lt"/>
                        </a:rPr>
                        <a:t>Borrowed music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400" b="0" dirty="0">
                          <a:latin typeface="+mn-lt"/>
                        </a:rPr>
                        <a:t>When a song or piece of music is used for a different purpose than it was originally created for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2754910"/>
                  </a:ext>
                </a:extLst>
              </a:tr>
              <a:tr h="705152">
                <a:tc>
                  <a:txBody>
                    <a:bodyPr/>
                    <a:lstStyle/>
                    <a:p>
                      <a:pPr algn="l"/>
                      <a:r>
                        <a:rPr lang="en-GB" sz="1400" b="1" dirty="0">
                          <a:solidFill>
                            <a:schemeClr val="tx2">
                              <a:lumMod val="75000"/>
                            </a:schemeClr>
                          </a:solidFill>
                          <a:latin typeface="+mn-lt"/>
                        </a:rPr>
                        <a:t>Instrumental music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dk1"/>
                          </a:solidFill>
                          <a:effectLst/>
                          <a:latin typeface="+mn-lt"/>
                          <a:ea typeface="+mn-ea"/>
                          <a:cs typeface="+mn-cs"/>
                        </a:rPr>
                        <a:t>Music that contains no lyrics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6671129"/>
                  </a:ext>
                </a:extLst>
              </a:tr>
            </a:tbl>
          </a:graphicData>
        </a:graphic>
      </p:graphicFrame>
    </p:spTree>
    <p:extLst>
      <p:ext uri="{BB962C8B-B14F-4D97-AF65-F5344CB8AC3E}">
        <p14:creationId xmlns:p14="http://schemas.microsoft.com/office/powerpoint/2010/main" val="12373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939FE8-6DEC-2CDF-D28C-4B52CE522CC1}"/>
              </a:ext>
            </a:extLst>
          </p:cNvPr>
          <p:cNvSpPr txBox="1"/>
          <p:nvPr/>
        </p:nvSpPr>
        <p:spPr>
          <a:xfrm>
            <a:off x="1511326" y="889390"/>
            <a:ext cx="3835345" cy="646331"/>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3600" dirty="0"/>
              <a:t>What is an </a:t>
            </a:r>
            <a:r>
              <a:rPr lang="en-US" sz="3600" b="1" u="sng" dirty="0"/>
              <a:t>Advert</a:t>
            </a:r>
            <a:r>
              <a:rPr lang="en-US" sz="3600" dirty="0"/>
              <a:t>?</a:t>
            </a:r>
          </a:p>
        </p:txBody>
      </p:sp>
      <p:sp>
        <p:nvSpPr>
          <p:cNvPr id="5" name="TextBox 4">
            <a:extLst>
              <a:ext uri="{FF2B5EF4-FFF2-40B4-BE49-F238E27FC236}">
                <a16:creationId xmlns:a16="http://schemas.microsoft.com/office/drawing/2014/main" id="{13FFD0F8-CD77-0D99-D7D4-7A8A45E5E054}"/>
              </a:ext>
            </a:extLst>
          </p:cNvPr>
          <p:cNvSpPr txBox="1"/>
          <p:nvPr/>
        </p:nvSpPr>
        <p:spPr>
          <a:xfrm>
            <a:off x="953682" y="1803767"/>
            <a:ext cx="4950631" cy="224676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solidFill>
                  <a:schemeClr val="bg2">
                    <a:lumMod val="90000"/>
                  </a:schemeClr>
                </a:solidFill>
              </a:rPr>
              <a:t>__________________________</a:t>
            </a:r>
          </a:p>
          <a:p>
            <a:pPr algn="ctr"/>
            <a:r>
              <a:rPr lang="en-US" sz="2800" dirty="0">
                <a:solidFill>
                  <a:schemeClr val="bg2">
                    <a:lumMod val="90000"/>
                  </a:schemeClr>
                </a:solidFill>
              </a:rPr>
              <a:t>______________________________________________________________________________</a:t>
            </a:r>
          </a:p>
          <a:p>
            <a:pPr algn="ctr"/>
            <a:endParaRPr lang="en-US" sz="2800" dirty="0">
              <a:solidFill>
                <a:schemeClr val="bg2">
                  <a:lumMod val="90000"/>
                </a:schemeClr>
              </a:solidFill>
            </a:endParaRPr>
          </a:p>
        </p:txBody>
      </p:sp>
      <p:sp>
        <p:nvSpPr>
          <p:cNvPr id="6" name="TextBox 5">
            <a:extLst>
              <a:ext uri="{FF2B5EF4-FFF2-40B4-BE49-F238E27FC236}">
                <a16:creationId xmlns:a16="http://schemas.microsoft.com/office/drawing/2014/main" id="{795F7F59-93DB-1846-6778-C97EA0A12D4C}"/>
              </a:ext>
            </a:extLst>
          </p:cNvPr>
          <p:cNvSpPr txBox="1"/>
          <p:nvPr/>
        </p:nvSpPr>
        <p:spPr>
          <a:xfrm>
            <a:off x="1159112" y="4318582"/>
            <a:ext cx="4539769" cy="1200329"/>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3600" dirty="0"/>
              <a:t>What are the </a:t>
            </a:r>
            <a:r>
              <a:rPr lang="en-US" sz="3600" b="1" u="sng" dirty="0"/>
              <a:t>features</a:t>
            </a:r>
            <a:r>
              <a:rPr lang="en-US" sz="3600" dirty="0"/>
              <a:t> </a:t>
            </a:r>
          </a:p>
          <a:p>
            <a:r>
              <a:rPr lang="en-US" sz="3600" dirty="0"/>
              <a:t>of an </a:t>
            </a:r>
            <a:r>
              <a:rPr lang="en-US" sz="3600" b="1" u="sng" dirty="0"/>
              <a:t>Advert</a:t>
            </a:r>
            <a:r>
              <a:rPr lang="en-US" sz="3600" dirty="0"/>
              <a:t>?</a:t>
            </a:r>
          </a:p>
        </p:txBody>
      </p:sp>
      <p:sp>
        <p:nvSpPr>
          <p:cNvPr id="7" name="TextBox 6">
            <a:extLst>
              <a:ext uri="{FF2B5EF4-FFF2-40B4-BE49-F238E27FC236}">
                <a16:creationId xmlns:a16="http://schemas.microsoft.com/office/drawing/2014/main" id="{15454376-D885-E866-0ACF-EC263C88B1E2}"/>
              </a:ext>
            </a:extLst>
          </p:cNvPr>
          <p:cNvSpPr txBox="1"/>
          <p:nvPr/>
        </p:nvSpPr>
        <p:spPr>
          <a:xfrm>
            <a:off x="953680" y="5786956"/>
            <a:ext cx="4950631"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solidFill>
                  <a:schemeClr val="bg2">
                    <a:lumMod val="90000"/>
                  </a:schemeClr>
                </a:solidFill>
              </a:rPr>
              <a:t>__________________________</a:t>
            </a:r>
          </a:p>
          <a:p>
            <a:pPr algn="ctr"/>
            <a:r>
              <a:rPr lang="en-US" sz="2800" dirty="0">
                <a:solidFill>
                  <a:schemeClr val="bg2">
                    <a:lumMod val="90000"/>
                  </a:schemeClr>
                </a:solidFill>
              </a:rPr>
              <a:t>____________________________________________________________________________________________________________________________________________________________</a:t>
            </a:r>
          </a:p>
          <a:p>
            <a:pPr algn="ctr"/>
            <a:endParaRPr lang="en-US" sz="2800" dirty="0">
              <a:solidFill>
                <a:schemeClr val="bg2">
                  <a:lumMod val="90000"/>
                </a:schemeClr>
              </a:solidFill>
            </a:endParaRPr>
          </a:p>
        </p:txBody>
      </p:sp>
      <p:sp>
        <p:nvSpPr>
          <p:cNvPr id="8" name="Title 1">
            <a:extLst>
              <a:ext uri="{FF2B5EF4-FFF2-40B4-BE49-F238E27FC236}">
                <a16:creationId xmlns:a16="http://schemas.microsoft.com/office/drawing/2014/main" id="{ECD50078-E428-4BAF-95FE-9D8EBF85060D}"/>
              </a:ext>
            </a:extLst>
          </p:cNvPr>
          <p:cNvSpPr txBox="1">
            <a:spLocks/>
          </p:cNvSpPr>
          <p:nvPr/>
        </p:nvSpPr>
        <p:spPr>
          <a:xfrm>
            <a:off x="365700" y="570123"/>
            <a:ext cx="6126601" cy="319266"/>
          </a:xfrm>
          <a:prstGeom prst="rect">
            <a:avLst/>
          </a:prstGeom>
        </p:spPr>
        <p:txBody>
          <a:bodyPr vert="horz" lIns="91440" tIns="45720" rIns="91440" bIns="45720" rtlCol="0" anchor="b">
            <a:normAutofit fontScale="8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u="sng" dirty="0"/>
              <a:t>Do It Now:</a:t>
            </a:r>
            <a:endParaRPr lang="en-US" sz="2400" dirty="0"/>
          </a:p>
        </p:txBody>
      </p:sp>
      <p:pic>
        <p:nvPicPr>
          <p:cNvPr id="9" name="Picture 68">
            <a:extLst>
              <a:ext uri="{FF2B5EF4-FFF2-40B4-BE49-F238E27FC236}">
                <a16:creationId xmlns:a16="http://schemas.microsoft.com/office/drawing/2014/main" id="{EB8D956C-9A86-4C47-838B-EBCE6E04AE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1354" y="38794"/>
            <a:ext cx="856646" cy="740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86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4F35A1-2940-E1DC-89FF-DF5007F63DA0}"/>
              </a:ext>
            </a:extLst>
          </p:cNvPr>
          <p:cNvSpPr>
            <a:spLocks noGrp="1"/>
          </p:cNvSpPr>
          <p:nvPr>
            <p:ph type="title"/>
          </p:nvPr>
        </p:nvSpPr>
        <p:spPr>
          <a:xfrm>
            <a:off x="365700" y="570123"/>
            <a:ext cx="6126601" cy="1054520"/>
          </a:xfrm>
        </p:spPr>
        <p:txBody>
          <a:bodyPr>
            <a:normAutofit fontScale="90000"/>
          </a:bodyPr>
          <a:lstStyle/>
          <a:p>
            <a:pPr algn="ctr"/>
            <a:r>
              <a:rPr lang="en-US" sz="2400" b="1" u="sng" dirty="0"/>
              <a:t>Do It Now:</a:t>
            </a:r>
            <a:br>
              <a:rPr lang="en-US" sz="2400" b="1" u="sng" dirty="0"/>
            </a:br>
            <a:br>
              <a:rPr lang="en-US" sz="2400" dirty="0"/>
            </a:br>
            <a:r>
              <a:rPr lang="en-US" sz="2400" dirty="0"/>
              <a:t>What product do these slogans belong to?</a:t>
            </a:r>
          </a:p>
        </p:txBody>
      </p:sp>
      <p:sp>
        <p:nvSpPr>
          <p:cNvPr id="5" name="TextBox 4">
            <a:extLst>
              <a:ext uri="{FF2B5EF4-FFF2-40B4-BE49-F238E27FC236}">
                <a16:creationId xmlns:a16="http://schemas.microsoft.com/office/drawing/2014/main" id="{FDE5DEE8-68D9-F9D0-8182-71A88860DBCC}"/>
              </a:ext>
            </a:extLst>
          </p:cNvPr>
          <p:cNvSpPr txBox="1"/>
          <p:nvPr/>
        </p:nvSpPr>
        <p:spPr>
          <a:xfrm>
            <a:off x="285329" y="1896579"/>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1) </a:t>
            </a:r>
            <a:r>
              <a:rPr lang="en-US" sz="2400" dirty="0" err="1"/>
              <a:t>They’rrrrrrre</a:t>
            </a:r>
            <a:r>
              <a:rPr lang="en-US" sz="2400" dirty="0"/>
              <a:t> Great!!</a:t>
            </a:r>
          </a:p>
        </p:txBody>
      </p:sp>
      <p:sp>
        <p:nvSpPr>
          <p:cNvPr id="6" name="TextBox 5">
            <a:extLst>
              <a:ext uri="{FF2B5EF4-FFF2-40B4-BE49-F238E27FC236}">
                <a16:creationId xmlns:a16="http://schemas.microsoft.com/office/drawing/2014/main" id="{984E47B1-223E-7B00-CB93-45CD51D2A3D8}"/>
              </a:ext>
            </a:extLst>
          </p:cNvPr>
          <p:cNvSpPr txBox="1"/>
          <p:nvPr/>
        </p:nvSpPr>
        <p:spPr>
          <a:xfrm>
            <a:off x="285329" y="4026916"/>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3) Taste The Rainbow</a:t>
            </a:r>
          </a:p>
        </p:txBody>
      </p:sp>
      <p:sp>
        <p:nvSpPr>
          <p:cNvPr id="7" name="TextBox 6">
            <a:extLst>
              <a:ext uri="{FF2B5EF4-FFF2-40B4-BE49-F238E27FC236}">
                <a16:creationId xmlns:a16="http://schemas.microsoft.com/office/drawing/2014/main" id="{C0E44823-DD52-06C3-4D21-CBAB07D64863}"/>
              </a:ext>
            </a:extLst>
          </p:cNvPr>
          <p:cNvSpPr txBox="1"/>
          <p:nvPr/>
        </p:nvSpPr>
        <p:spPr>
          <a:xfrm>
            <a:off x="285329" y="2982299"/>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2) Finger </a:t>
            </a:r>
            <a:r>
              <a:rPr lang="en-US" sz="2400" dirty="0" err="1"/>
              <a:t>Lickin</a:t>
            </a:r>
            <a:r>
              <a:rPr lang="en-US" sz="2400" dirty="0"/>
              <a:t>’ Good</a:t>
            </a:r>
          </a:p>
        </p:txBody>
      </p:sp>
      <p:sp>
        <p:nvSpPr>
          <p:cNvPr id="8" name="TextBox 7">
            <a:extLst>
              <a:ext uri="{FF2B5EF4-FFF2-40B4-BE49-F238E27FC236}">
                <a16:creationId xmlns:a16="http://schemas.microsoft.com/office/drawing/2014/main" id="{ACB324B7-A9CE-A382-B778-8BBB087B4B6C}"/>
              </a:ext>
            </a:extLst>
          </p:cNvPr>
          <p:cNvSpPr txBox="1"/>
          <p:nvPr/>
        </p:nvSpPr>
        <p:spPr>
          <a:xfrm>
            <a:off x="285329" y="5143038"/>
            <a:ext cx="267408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4) Gives You Wings</a:t>
            </a:r>
          </a:p>
        </p:txBody>
      </p:sp>
      <p:sp>
        <p:nvSpPr>
          <p:cNvPr id="9" name="TextBox 8">
            <a:extLst>
              <a:ext uri="{FF2B5EF4-FFF2-40B4-BE49-F238E27FC236}">
                <a16:creationId xmlns:a16="http://schemas.microsoft.com/office/drawing/2014/main" id="{A58E6D1D-2FA1-34CE-FD75-DEAD1279BE04}"/>
              </a:ext>
            </a:extLst>
          </p:cNvPr>
          <p:cNvSpPr txBox="1"/>
          <p:nvPr/>
        </p:nvSpPr>
        <p:spPr>
          <a:xfrm>
            <a:off x="285329" y="5798971"/>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5) The Happiest Place On Earth</a:t>
            </a:r>
          </a:p>
        </p:txBody>
      </p:sp>
      <p:sp>
        <p:nvSpPr>
          <p:cNvPr id="10" name="TextBox 9">
            <a:extLst>
              <a:ext uri="{FF2B5EF4-FFF2-40B4-BE49-F238E27FC236}">
                <a16:creationId xmlns:a16="http://schemas.microsoft.com/office/drawing/2014/main" id="{4CAEEE47-1E82-6776-19C7-BB3CEA40FC87}"/>
              </a:ext>
            </a:extLst>
          </p:cNvPr>
          <p:cNvSpPr txBox="1"/>
          <p:nvPr/>
        </p:nvSpPr>
        <p:spPr>
          <a:xfrm>
            <a:off x="285329" y="6795379"/>
            <a:ext cx="267408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6) Every Little Helps</a:t>
            </a:r>
          </a:p>
        </p:txBody>
      </p:sp>
      <p:sp>
        <p:nvSpPr>
          <p:cNvPr id="11" name="TextBox 10">
            <a:extLst>
              <a:ext uri="{FF2B5EF4-FFF2-40B4-BE49-F238E27FC236}">
                <a16:creationId xmlns:a16="http://schemas.microsoft.com/office/drawing/2014/main" id="{60711530-7B0E-9346-C166-27A50D3CCA24}"/>
              </a:ext>
            </a:extLst>
          </p:cNvPr>
          <p:cNvSpPr txBox="1"/>
          <p:nvPr/>
        </p:nvSpPr>
        <p:spPr>
          <a:xfrm>
            <a:off x="285329" y="8802492"/>
            <a:ext cx="267408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8) Eat Fresh!</a:t>
            </a:r>
          </a:p>
        </p:txBody>
      </p:sp>
      <p:sp>
        <p:nvSpPr>
          <p:cNvPr id="12" name="TextBox 11">
            <a:extLst>
              <a:ext uri="{FF2B5EF4-FFF2-40B4-BE49-F238E27FC236}">
                <a16:creationId xmlns:a16="http://schemas.microsoft.com/office/drawing/2014/main" id="{CD69BA85-E58B-B178-E992-878F81AF1A06}"/>
              </a:ext>
            </a:extLst>
          </p:cNvPr>
          <p:cNvSpPr txBox="1"/>
          <p:nvPr/>
        </p:nvSpPr>
        <p:spPr>
          <a:xfrm>
            <a:off x="285329" y="7791787"/>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7) Because You’re Worth It</a:t>
            </a:r>
          </a:p>
        </p:txBody>
      </p:sp>
      <p:sp>
        <p:nvSpPr>
          <p:cNvPr id="20" name="TextBox 19">
            <a:extLst>
              <a:ext uri="{FF2B5EF4-FFF2-40B4-BE49-F238E27FC236}">
                <a16:creationId xmlns:a16="http://schemas.microsoft.com/office/drawing/2014/main" id="{5FC45E90-786D-95E4-9EB4-9BA908F60C1D}"/>
              </a:ext>
            </a:extLst>
          </p:cNvPr>
          <p:cNvSpPr txBox="1"/>
          <p:nvPr/>
        </p:nvSpPr>
        <p:spPr>
          <a:xfrm>
            <a:off x="3794699" y="1896578"/>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a:p>
            <a:endParaRPr lang="en-US" sz="2400" dirty="0"/>
          </a:p>
        </p:txBody>
      </p:sp>
      <p:sp>
        <p:nvSpPr>
          <p:cNvPr id="21" name="TextBox 20">
            <a:extLst>
              <a:ext uri="{FF2B5EF4-FFF2-40B4-BE49-F238E27FC236}">
                <a16:creationId xmlns:a16="http://schemas.microsoft.com/office/drawing/2014/main" id="{02FF318B-9F15-4EFF-ABC4-E91131E33969}"/>
              </a:ext>
            </a:extLst>
          </p:cNvPr>
          <p:cNvSpPr txBox="1"/>
          <p:nvPr/>
        </p:nvSpPr>
        <p:spPr>
          <a:xfrm>
            <a:off x="3794699" y="2983764"/>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a:p>
            <a:endParaRPr lang="en-US" sz="2400" dirty="0"/>
          </a:p>
        </p:txBody>
      </p:sp>
      <p:sp>
        <p:nvSpPr>
          <p:cNvPr id="22" name="TextBox 21">
            <a:extLst>
              <a:ext uri="{FF2B5EF4-FFF2-40B4-BE49-F238E27FC236}">
                <a16:creationId xmlns:a16="http://schemas.microsoft.com/office/drawing/2014/main" id="{CE081FD3-7EF7-8DCF-7813-20009286736D}"/>
              </a:ext>
            </a:extLst>
          </p:cNvPr>
          <p:cNvSpPr txBox="1"/>
          <p:nvPr/>
        </p:nvSpPr>
        <p:spPr>
          <a:xfrm>
            <a:off x="3794699" y="4030178"/>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a:p>
            <a:endParaRPr lang="en-US" sz="2400" dirty="0"/>
          </a:p>
        </p:txBody>
      </p:sp>
      <p:sp>
        <p:nvSpPr>
          <p:cNvPr id="23" name="TextBox 22">
            <a:extLst>
              <a:ext uri="{FF2B5EF4-FFF2-40B4-BE49-F238E27FC236}">
                <a16:creationId xmlns:a16="http://schemas.microsoft.com/office/drawing/2014/main" id="{5CD6FFFC-8606-6B1C-3A5E-C128A523DF21}"/>
              </a:ext>
            </a:extLst>
          </p:cNvPr>
          <p:cNvSpPr txBox="1"/>
          <p:nvPr/>
        </p:nvSpPr>
        <p:spPr>
          <a:xfrm>
            <a:off x="3794699" y="5837789"/>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a:p>
            <a:endParaRPr lang="en-US" sz="2400" dirty="0"/>
          </a:p>
        </p:txBody>
      </p:sp>
      <p:sp>
        <p:nvSpPr>
          <p:cNvPr id="24" name="TextBox 23">
            <a:extLst>
              <a:ext uri="{FF2B5EF4-FFF2-40B4-BE49-F238E27FC236}">
                <a16:creationId xmlns:a16="http://schemas.microsoft.com/office/drawing/2014/main" id="{679B9089-933A-539B-4EF1-7FA6974927F6}"/>
              </a:ext>
            </a:extLst>
          </p:cNvPr>
          <p:cNvSpPr txBox="1"/>
          <p:nvPr/>
        </p:nvSpPr>
        <p:spPr>
          <a:xfrm>
            <a:off x="3794699" y="6795378"/>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a:p>
            <a:endParaRPr lang="en-US" sz="2400" dirty="0"/>
          </a:p>
        </p:txBody>
      </p:sp>
      <p:sp>
        <p:nvSpPr>
          <p:cNvPr id="25" name="TextBox 24">
            <a:extLst>
              <a:ext uri="{FF2B5EF4-FFF2-40B4-BE49-F238E27FC236}">
                <a16:creationId xmlns:a16="http://schemas.microsoft.com/office/drawing/2014/main" id="{A3AB2F95-ED64-10C9-74BE-DA11A88057BF}"/>
              </a:ext>
            </a:extLst>
          </p:cNvPr>
          <p:cNvSpPr txBox="1"/>
          <p:nvPr/>
        </p:nvSpPr>
        <p:spPr>
          <a:xfrm>
            <a:off x="3794699" y="7791787"/>
            <a:ext cx="267408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a:p>
            <a:endParaRPr lang="en-US" sz="2400" dirty="0"/>
          </a:p>
        </p:txBody>
      </p:sp>
      <p:sp>
        <p:nvSpPr>
          <p:cNvPr id="26" name="TextBox 25">
            <a:extLst>
              <a:ext uri="{FF2B5EF4-FFF2-40B4-BE49-F238E27FC236}">
                <a16:creationId xmlns:a16="http://schemas.microsoft.com/office/drawing/2014/main" id="{2063F7B6-10C6-0725-E35D-856EBC70C375}"/>
              </a:ext>
            </a:extLst>
          </p:cNvPr>
          <p:cNvSpPr txBox="1"/>
          <p:nvPr/>
        </p:nvSpPr>
        <p:spPr>
          <a:xfrm>
            <a:off x="3794699" y="8802491"/>
            <a:ext cx="267408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p:txBody>
      </p:sp>
      <p:sp>
        <p:nvSpPr>
          <p:cNvPr id="27" name="TextBox 26">
            <a:extLst>
              <a:ext uri="{FF2B5EF4-FFF2-40B4-BE49-F238E27FC236}">
                <a16:creationId xmlns:a16="http://schemas.microsoft.com/office/drawing/2014/main" id="{D60F7A03-C6B8-0826-06C2-239EFBDDEAC9}"/>
              </a:ext>
            </a:extLst>
          </p:cNvPr>
          <p:cNvSpPr txBox="1"/>
          <p:nvPr/>
        </p:nvSpPr>
        <p:spPr>
          <a:xfrm>
            <a:off x="3794699" y="5140257"/>
            <a:ext cx="267408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400" dirty="0"/>
          </a:p>
        </p:txBody>
      </p:sp>
      <p:pic>
        <p:nvPicPr>
          <p:cNvPr id="19" name="Picture 68">
            <a:extLst>
              <a:ext uri="{FF2B5EF4-FFF2-40B4-BE49-F238E27FC236}">
                <a16:creationId xmlns:a16="http://schemas.microsoft.com/office/drawing/2014/main" id="{9BC41021-CEEC-416E-A0C5-7D9F13C0F3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1354" y="38794"/>
            <a:ext cx="856646" cy="740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891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79813A-2FE9-923B-7B4B-4A0580C4C923}"/>
              </a:ext>
            </a:extLst>
          </p:cNvPr>
          <p:cNvSpPr>
            <a:spLocks noGrp="1"/>
          </p:cNvSpPr>
          <p:nvPr>
            <p:ph type="title"/>
          </p:nvPr>
        </p:nvSpPr>
        <p:spPr>
          <a:xfrm>
            <a:off x="365700" y="570123"/>
            <a:ext cx="6126601" cy="1054520"/>
          </a:xfrm>
        </p:spPr>
        <p:txBody>
          <a:bodyPr>
            <a:normAutofit fontScale="90000"/>
          </a:bodyPr>
          <a:lstStyle/>
          <a:p>
            <a:pPr algn="ctr"/>
            <a:r>
              <a:rPr lang="en-US" sz="2400" b="1" u="sng" dirty="0"/>
              <a:t>Do It Now:</a:t>
            </a:r>
            <a:br>
              <a:rPr lang="en-US" sz="2400" b="1" u="sng" dirty="0"/>
            </a:br>
            <a:br>
              <a:rPr lang="en-US" sz="2400" dirty="0"/>
            </a:br>
            <a:r>
              <a:rPr lang="en-US" sz="2400" dirty="0"/>
              <a:t>Recall what an Ident and Jingle are?</a:t>
            </a:r>
          </a:p>
        </p:txBody>
      </p:sp>
      <p:sp>
        <p:nvSpPr>
          <p:cNvPr id="7" name="TextBox 6">
            <a:extLst>
              <a:ext uri="{FF2B5EF4-FFF2-40B4-BE49-F238E27FC236}">
                <a16:creationId xmlns:a16="http://schemas.microsoft.com/office/drawing/2014/main" id="{33A2613D-4153-0CBA-E66C-AEA3113CEB55}"/>
              </a:ext>
            </a:extLst>
          </p:cNvPr>
          <p:cNvSpPr txBox="1"/>
          <p:nvPr/>
        </p:nvSpPr>
        <p:spPr>
          <a:xfrm>
            <a:off x="511890" y="7335330"/>
            <a:ext cx="904415"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400" b="1" dirty="0"/>
              <a:t>Jingle</a:t>
            </a:r>
          </a:p>
        </p:txBody>
      </p:sp>
      <p:sp>
        <p:nvSpPr>
          <p:cNvPr id="8" name="TextBox 7">
            <a:extLst>
              <a:ext uri="{FF2B5EF4-FFF2-40B4-BE49-F238E27FC236}">
                <a16:creationId xmlns:a16="http://schemas.microsoft.com/office/drawing/2014/main" id="{6E987260-D247-C02A-4ED8-E0A3106CB683}"/>
              </a:ext>
            </a:extLst>
          </p:cNvPr>
          <p:cNvSpPr txBox="1"/>
          <p:nvPr/>
        </p:nvSpPr>
        <p:spPr>
          <a:xfrm>
            <a:off x="1682549" y="5796447"/>
            <a:ext cx="4950631"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solidFill>
                  <a:schemeClr val="bg2">
                    <a:lumMod val="90000"/>
                  </a:schemeClr>
                </a:solidFill>
              </a:rPr>
              <a:t>__________________________</a:t>
            </a:r>
          </a:p>
          <a:p>
            <a:pPr algn="ctr"/>
            <a:r>
              <a:rPr lang="en-US" sz="2800" dirty="0">
                <a:solidFill>
                  <a:schemeClr val="bg2">
                    <a:lumMod val="90000"/>
                  </a:schemeClr>
                </a:solidFill>
              </a:rPr>
              <a:t>____________________________________________________________________________________________________________________________________________________________</a:t>
            </a:r>
          </a:p>
          <a:p>
            <a:pPr algn="ctr"/>
            <a:endParaRPr lang="en-US" sz="2800" dirty="0">
              <a:solidFill>
                <a:schemeClr val="bg2">
                  <a:lumMod val="90000"/>
                </a:schemeClr>
              </a:solidFill>
            </a:endParaRPr>
          </a:p>
        </p:txBody>
      </p:sp>
      <p:sp>
        <p:nvSpPr>
          <p:cNvPr id="9" name="TextBox 8">
            <a:extLst>
              <a:ext uri="{FF2B5EF4-FFF2-40B4-BE49-F238E27FC236}">
                <a16:creationId xmlns:a16="http://schemas.microsoft.com/office/drawing/2014/main" id="{763721C4-5A10-CAFF-9DDE-58207B75C305}"/>
              </a:ext>
            </a:extLst>
          </p:cNvPr>
          <p:cNvSpPr txBox="1"/>
          <p:nvPr/>
        </p:nvSpPr>
        <p:spPr>
          <a:xfrm>
            <a:off x="1682549" y="1946358"/>
            <a:ext cx="4950631"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solidFill>
                  <a:schemeClr val="bg2">
                    <a:lumMod val="90000"/>
                  </a:schemeClr>
                </a:solidFill>
              </a:rPr>
              <a:t>__________________________</a:t>
            </a:r>
          </a:p>
          <a:p>
            <a:pPr algn="ctr"/>
            <a:r>
              <a:rPr lang="en-US" sz="2800" dirty="0">
                <a:solidFill>
                  <a:schemeClr val="bg2">
                    <a:lumMod val="90000"/>
                  </a:schemeClr>
                </a:solidFill>
              </a:rPr>
              <a:t>____________________________________________________________________________________________________________________________________________________________</a:t>
            </a:r>
          </a:p>
          <a:p>
            <a:pPr algn="ctr"/>
            <a:endParaRPr lang="en-US" sz="2800" dirty="0">
              <a:solidFill>
                <a:schemeClr val="bg2">
                  <a:lumMod val="90000"/>
                </a:schemeClr>
              </a:solidFill>
            </a:endParaRPr>
          </a:p>
        </p:txBody>
      </p:sp>
      <p:sp>
        <p:nvSpPr>
          <p:cNvPr id="10" name="TextBox 9">
            <a:extLst>
              <a:ext uri="{FF2B5EF4-FFF2-40B4-BE49-F238E27FC236}">
                <a16:creationId xmlns:a16="http://schemas.microsoft.com/office/drawing/2014/main" id="{E0A46E31-F30A-2C17-36EC-CC4A8BC72A0B}"/>
              </a:ext>
            </a:extLst>
          </p:cNvPr>
          <p:cNvSpPr txBox="1"/>
          <p:nvPr/>
        </p:nvSpPr>
        <p:spPr>
          <a:xfrm>
            <a:off x="511889" y="3479713"/>
            <a:ext cx="856645"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400" b="1" dirty="0"/>
              <a:t>Ident</a:t>
            </a:r>
          </a:p>
        </p:txBody>
      </p:sp>
      <p:pic>
        <p:nvPicPr>
          <p:cNvPr id="11" name="Picture 68">
            <a:extLst>
              <a:ext uri="{FF2B5EF4-FFF2-40B4-BE49-F238E27FC236}">
                <a16:creationId xmlns:a16="http://schemas.microsoft.com/office/drawing/2014/main" id="{2E546D43-8B79-4821-A94A-752680E0FB1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1354" y="38794"/>
            <a:ext cx="856646" cy="740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2202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cc1bb0f-7d38-462c-bfaf-06e7a976b7b6">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38D8F89F304474FA35690CB82B50133" ma:contentTypeVersion="11" ma:contentTypeDescription="Create a new document." ma:contentTypeScope="" ma:versionID="67d20752ae4d69198a63b00b83e18adc">
  <xsd:schema xmlns:xsd="http://www.w3.org/2001/XMLSchema" xmlns:xs="http://www.w3.org/2001/XMLSchema" xmlns:p="http://schemas.microsoft.com/office/2006/metadata/properties" xmlns:ns2="f379145d-de30-45c3-ad63-0a29d17400c5" xmlns:ns3="8cc1bb0f-7d38-462c-bfaf-06e7a976b7b6" targetNamespace="http://schemas.microsoft.com/office/2006/metadata/properties" ma:root="true" ma:fieldsID="081436004895f356ed4703fd637fc66a" ns2:_="" ns3:_="">
    <xsd:import namespace="f379145d-de30-45c3-ad63-0a29d17400c5"/>
    <xsd:import namespace="8cc1bb0f-7d38-462c-bfaf-06e7a976b7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79145d-de30-45c3-ad63-0a29d17400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cc1bb0f-7d38-462c-bfaf-06e7a976b7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86291F-154A-4EAF-B530-DCC09ADB755B}">
  <ds:schemaRefs>
    <ds:schemaRef ds:uri="http://schemas.microsoft.com/sharepoint/v3/contenttype/forms"/>
  </ds:schemaRefs>
</ds:datastoreItem>
</file>

<file path=customXml/itemProps2.xml><?xml version="1.0" encoding="utf-8"?>
<ds:datastoreItem xmlns:ds="http://schemas.openxmlformats.org/officeDocument/2006/customXml" ds:itemID="{E8703901-2906-4F2F-B7CE-6FD41D1F1386}">
  <ds:schemaRefs>
    <ds:schemaRef ds:uri="f379145d-de30-45c3-ad63-0a29d17400c5"/>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cc1bb0f-7d38-462c-bfaf-06e7a976b7b6"/>
    <ds:schemaRef ds:uri="http://www.w3.org/XML/1998/namespace"/>
    <ds:schemaRef ds:uri="http://purl.org/dc/dcmitype/"/>
  </ds:schemaRefs>
</ds:datastoreItem>
</file>

<file path=customXml/itemProps3.xml><?xml version="1.0" encoding="utf-8"?>
<ds:datastoreItem xmlns:ds="http://schemas.openxmlformats.org/officeDocument/2006/customXml" ds:itemID="{839A0C76-863B-45B7-A16D-948521E34B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79145d-de30-45c3-ad63-0a29d17400c5"/>
    <ds:schemaRef ds:uri="8cc1bb0f-7d38-462c-bfaf-06e7a976b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69642</TotalTime>
  <Words>1354</Words>
  <Application>Microsoft Office PowerPoint</Application>
  <PresentationFormat>A4 Paper (210x297 mm)</PresentationFormat>
  <Paragraphs>429</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vt:lpstr>
      <vt:lpstr>Arial Black</vt:lpstr>
      <vt:lpstr>Avenir Next LT Pro</vt:lpstr>
      <vt:lpstr>Berlin Sans FB</vt:lpstr>
      <vt:lpstr>Berlin Sans FB Demi</vt:lpstr>
      <vt:lpstr>Calibri</vt:lpstr>
      <vt:lpstr>Cooper Black</vt:lpstr>
      <vt:lpstr>Office Theme</vt:lpstr>
      <vt:lpstr>PowerPoint Presentation</vt:lpstr>
      <vt:lpstr>Contents Page</vt:lpstr>
      <vt:lpstr>PowerPoint Presentation</vt:lpstr>
      <vt:lpstr>PowerPoint Presentation</vt:lpstr>
      <vt:lpstr>PowerPoint Presentation</vt:lpstr>
      <vt:lpstr>Glossary</vt:lpstr>
      <vt:lpstr>PowerPoint Presentation</vt:lpstr>
      <vt:lpstr>Do It Now:  What product do these slogans belong to?</vt:lpstr>
      <vt:lpstr>Do It Now:  Recall what an Ident and Jingle are?</vt:lpstr>
      <vt:lpstr>Do It Now:  Recall what is meant by borrowed music and original music?</vt:lpstr>
      <vt:lpstr>PowerPoint Presentation</vt:lpstr>
      <vt:lpstr>PowerPoint Presentation</vt:lpstr>
      <vt:lpstr>PowerPoint Presentation</vt:lpstr>
      <vt:lpstr>Creating Your Advert Checklist</vt:lpstr>
      <vt:lpstr>PowerPoint Presentation</vt:lpstr>
      <vt:lpstr>PowerPoint Presentation</vt:lpstr>
      <vt:lpstr>PowerPoint Presentation</vt:lpstr>
      <vt:lpstr>PowerPoint Presentation</vt:lpstr>
      <vt:lpstr>Homework: Research a current advert and answer the questions below</vt:lpstr>
      <vt:lpstr>Homework: choose a current advert on TV that you don’t like…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TTCT</dc:creator>
  <cp:lastModifiedBy>Millie Marsden</cp:lastModifiedBy>
  <cp:revision>845</cp:revision>
  <cp:lastPrinted>2022-04-01T13:58:29Z</cp:lastPrinted>
  <dcterms:created xsi:type="dcterms:W3CDTF">2021-04-07T19:47:07Z</dcterms:created>
  <dcterms:modified xsi:type="dcterms:W3CDTF">2022-09-01T08:23:51Z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0x010100A38D8F89F304474FA35690CB82B50133</vt:lpwstr>
  </property>
  <property fmtid="{D5CDD505-2E9C-101B-9397-08002B2CF9AE}" pid="3" name="Order">
    <vt:r8>356300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ComplianceAssetId">
    <vt:lpwstr/>
  </property>
  <property fmtid="{D5CDD505-2E9C-101B-9397-08002B2CF9AE}" pid="8" name="TemplateUrl">
    <vt:lpwstr/>
  </property>
</Properties>
</file>