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4"/>
  </p:sldMasterIdLst>
  <p:notesMasterIdLst>
    <p:notesMasterId r:id="rId25"/>
  </p:notesMasterIdLst>
  <p:sldIdLst>
    <p:sldId id="689" r:id="rId5"/>
    <p:sldId id="604" r:id="rId6"/>
    <p:sldId id="605" r:id="rId7"/>
    <p:sldId id="502" r:id="rId8"/>
    <p:sldId id="559" r:id="rId9"/>
    <p:sldId id="501" r:id="rId10"/>
    <p:sldId id="260" r:id="rId11"/>
    <p:sldId id="692" r:id="rId12"/>
    <p:sldId id="697" r:id="rId13"/>
    <p:sldId id="693" r:id="rId14"/>
    <p:sldId id="698" r:id="rId15"/>
    <p:sldId id="696" r:id="rId16"/>
    <p:sldId id="262" r:id="rId17"/>
    <p:sldId id="257" r:id="rId18"/>
    <p:sldId id="259" r:id="rId19"/>
    <p:sldId id="694" r:id="rId20"/>
    <p:sldId id="598" r:id="rId21"/>
    <p:sldId id="602" r:id="rId22"/>
    <p:sldId id="603" r:id="rId23"/>
    <p:sldId id="599" r:id="rId24"/>
  </p:sldIdLst>
  <p:sldSz cx="6858000" cy="9906000" type="A4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ssa Boyd" initials="MB" lastIdx="1" clrIdx="0">
    <p:extLst>
      <p:ext uri="{19B8F6BF-5375-455C-9EA6-DF929625EA0E}">
        <p15:presenceInfo xmlns:p15="http://schemas.microsoft.com/office/powerpoint/2012/main" userId="Melissa Boy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6265" autoAdjust="0"/>
  </p:normalViewPr>
  <p:slideViewPr>
    <p:cSldViewPr>
      <p:cViewPr>
        <p:scale>
          <a:sx n="80" d="100"/>
          <a:sy n="80" d="100"/>
        </p:scale>
        <p:origin x="2076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DE373-2ADD-4182-B99C-2B9D8DA25FF3}" type="datetimeFigureOut">
              <a:rPr lang="en-GB" smtClean="0"/>
              <a:pPr/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B300B-7437-47FF-803B-BF62778AACC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DFC8-2C07-47C8-B8FA-3A7C48FAEA9D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A715-6ABE-4F8A-8F23-83CBF0C72384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D244-029A-4A5A-A2AD-B6E1DBE15226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A656A-8968-4AD2-8B6B-24235A60FA28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9994-9214-420D-8B17-6A8EF8B74E4E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6AD2-D13C-4D4F-A158-A148879C70A0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FB75-AA14-48DC-95C6-4D66ACD07C2A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5BEB7-A88C-4F07-8151-D2701833B8E5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4D2D-D496-4039-A7E2-A3798EE5B847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F0EA-D867-4539-93F5-35342E09A491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E0ED-3BB3-4DC4-83B9-FD68DD67E411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8A60-E59E-4177-A21C-FDE5947BAE42}" type="datetime1">
              <a:rPr lang="en-GB" smtClean="0"/>
              <a:pPr/>
              <a:t>27/07/2022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EBAA-92EB-4343-B6D5-25298559C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4A3892-E892-44D1-A453-8F79547B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E134AB-2AC6-485E-9474-698AE082C6C7}"/>
              </a:ext>
            </a:extLst>
          </p:cNvPr>
          <p:cNvSpPr txBox="1"/>
          <p:nvPr/>
        </p:nvSpPr>
        <p:spPr>
          <a:xfrm>
            <a:off x="865895" y="2840174"/>
            <a:ext cx="505085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/>
              <a:t>Y8 Theme and Variation</a:t>
            </a:r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endParaRPr lang="en-GB" sz="2500" dirty="0"/>
          </a:p>
          <a:p>
            <a:pPr algn="ctr"/>
            <a:r>
              <a:rPr lang="en-GB" sz="2500" dirty="0"/>
              <a:t>Name: ____________________</a:t>
            </a:r>
          </a:p>
          <a:p>
            <a:pPr algn="ctr"/>
            <a:endParaRPr lang="en-GB" sz="2500" dirty="0"/>
          </a:p>
          <a:p>
            <a:pPr algn="ctr"/>
            <a:r>
              <a:rPr lang="en-GB" sz="2500" dirty="0"/>
              <a:t>Teacher:___________________</a:t>
            </a:r>
          </a:p>
          <a:p>
            <a:pPr algn="ctr"/>
            <a:endParaRPr lang="en-GB" sz="25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A87BB9-2612-4A94-9F69-F70037322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23" y="179511"/>
            <a:ext cx="5708554" cy="2651244"/>
          </a:xfrm>
          <a:prstGeom prst="rect">
            <a:avLst/>
          </a:prstGeom>
        </p:spPr>
      </p:pic>
      <p:pic>
        <p:nvPicPr>
          <p:cNvPr id="1026" name="Picture 2" descr="Theme &amp; Variation | Fairview Music Blog">
            <a:extLst>
              <a:ext uri="{FF2B5EF4-FFF2-40B4-BE49-F238E27FC236}">
                <a16:creationId xmlns:a16="http://schemas.microsoft.com/office/drawing/2014/main" id="{77A3645B-DF4E-4B91-B03B-92A7EB762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81" y="3678323"/>
            <a:ext cx="5618496" cy="217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76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27120-8DB6-4D31-98ED-6C711EC9E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/>
              <a:t>What’s the term for when you play a melody backwards as a variation?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What is a drone?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What does ‘Tempo’ mean?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4) What are Dynamics?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237E0-28E4-4EE8-843E-C72BE86E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" name="Picture 7196">
            <a:extLst>
              <a:ext uri="{FF2B5EF4-FFF2-40B4-BE49-F238E27FC236}">
                <a16:creationId xmlns:a16="http://schemas.microsoft.com/office/drawing/2014/main" id="{EF14E2D8-2BEF-4CFE-B2F0-F9F047743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20" y="414552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0B956E-AC96-41E2-BF7C-BC56408664FC}"/>
              </a:ext>
            </a:extLst>
          </p:cNvPr>
          <p:cNvSpPr txBox="1"/>
          <p:nvPr/>
        </p:nvSpPr>
        <p:spPr>
          <a:xfrm>
            <a:off x="342900" y="414552"/>
            <a:ext cx="4985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Do Now: Test your knowledge on variations and elements of music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62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27120-8DB6-4D31-98ED-6C711EC9E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/>
              <a:t>Give one way you could change the dynamics for a variation?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What is a pedal?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What does ‘Melody’ mean?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4) What are ‘ornaments’ in music?</a:t>
            </a:r>
          </a:p>
          <a:p>
            <a:pPr marL="0" indent="0">
              <a:buNone/>
            </a:pPr>
            <a:r>
              <a:rPr lang="en-GB" dirty="0"/>
              <a:t>_____________________________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237E0-28E4-4EE8-843E-C72BE86E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5" name="Picture 7196">
            <a:extLst>
              <a:ext uri="{FF2B5EF4-FFF2-40B4-BE49-F238E27FC236}">
                <a16:creationId xmlns:a16="http://schemas.microsoft.com/office/drawing/2014/main" id="{EF14E2D8-2BEF-4CFE-B2F0-F9F047743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320" y="414552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0B956E-AC96-41E2-BF7C-BC56408664FC}"/>
              </a:ext>
            </a:extLst>
          </p:cNvPr>
          <p:cNvSpPr txBox="1"/>
          <p:nvPr/>
        </p:nvSpPr>
        <p:spPr>
          <a:xfrm>
            <a:off x="342900" y="414552"/>
            <a:ext cx="4985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Do Now: Test your knowledge on variations and elements of music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2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7F3AA-3E2A-4755-BB44-323E2CDE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72" y="221982"/>
            <a:ext cx="6172200" cy="156147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Do Now: </a:t>
            </a:r>
            <a:r>
              <a:rPr lang="en-GB" b="1" dirty="0"/>
              <a:t>Brain Dump</a:t>
            </a:r>
            <a:r>
              <a:rPr lang="en-GB" dirty="0"/>
              <a:t> all you can remember about </a:t>
            </a:r>
            <a:r>
              <a:rPr lang="en-GB" b="1" dirty="0"/>
              <a:t>theme and variation </a:t>
            </a:r>
            <a:r>
              <a:rPr lang="en-GB" dirty="0"/>
              <a:t>and </a:t>
            </a:r>
            <a:r>
              <a:rPr lang="en-GB" b="1" u="sng" dirty="0"/>
              <a:t>define</a:t>
            </a:r>
            <a:r>
              <a:rPr lang="en-GB" dirty="0"/>
              <a:t> each term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08D2E-F376-4E59-87FF-3BA402F2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65A9B589-2A79-40FE-A1D6-60072AB162C8}"/>
              </a:ext>
            </a:extLst>
          </p:cNvPr>
          <p:cNvSpPr/>
          <p:nvPr/>
        </p:nvSpPr>
        <p:spPr>
          <a:xfrm>
            <a:off x="2276872" y="4787699"/>
            <a:ext cx="2016224" cy="1180154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Theme and Variations</a:t>
            </a:r>
          </a:p>
        </p:txBody>
      </p:sp>
      <p:pic>
        <p:nvPicPr>
          <p:cNvPr id="6" name="Picture 7196">
            <a:extLst>
              <a:ext uri="{FF2B5EF4-FFF2-40B4-BE49-F238E27FC236}">
                <a16:creationId xmlns:a16="http://schemas.microsoft.com/office/drawing/2014/main" id="{E894D68A-0CD5-40A2-8D03-95E3D9F69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648" y="1692523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00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B6776B-9180-A86A-0AEF-C106523F5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8" y="2737247"/>
            <a:ext cx="6647497" cy="669131"/>
          </a:xfrm>
          <a:prstGeom prst="rect">
            <a:avLst/>
          </a:prstGeom>
        </p:spPr>
      </p:pic>
      <p:sp>
        <p:nvSpPr>
          <p:cNvPr id="5" name="Frame 4">
            <a:extLst>
              <a:ext uri="{FF2B5EF4-FFF2-40B4-BE49-F238E27FC236}">
                <a16:creationId xmlns:a16="http://schemas.microsoft.com/office/drawing/2014/main" id="{0FC8430D-2732-B26D-37F2-4704D42A48C5}"/>
              </a:ext>
            </a:extLst>
          </p:cNvPr>
          <p:cNvSpPr/>
          <p:nvPr/>
        </p:nvSpPr>
        <p:spPr>
          <a:xfrm>
            <a:off x="216990" y="3965277"/>
            <a:ext cx="2065102" cy="1665204"/>
          </a:xfrm>
          <a:prstGeom prst="frame">
            <a:avLst>
              <a:gd name="adj1" fmla="val 2629"/>
            </a:avLst>
          </a:prstGeom>
          <a:solidFill>
            <a:srgbClr val="FF0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07A073D6-F2B6-23FB-A52C-8B17DCEF1AFB}"/>
              </a:ext>
            </a:extLst>
          </p:cNvPr>
          <p:cNvSpPr/>
          <p:nvPr/>
        </p:nvSpPr>
        <p:spPr>
          <a:xfrm>
            <a:off x="245640" y="7495502"/>
            <a:ext cx="2065102" cy="1665204"/>
          </a:xfrm>
          <a:prstGeom prst="frame">
            <a:avLst>
              <a:gd name="adj1" fmla="val 2629"/>
            </a:avLst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D365687-1A04-4930-4F0A-FABEEF80F6E2}"/>
              </a:ext>
            </a:extLst>
          </p:cNvPr>
          <p:cNvSpPr/>
          <p:nvPr/>
        </p:nvSpPr>
        <p:spPr>
          <a:xfrm>
            <a:off x="4466528" y="3968396"/>
            <a:ext cx="2065102" cy="1665204"/>
          </a:xfrm>
          <a:prstGeom prst="frame">
            <a:avLst>
              <a:gd name="adj1" fmla="val 262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FC209E71-35EB-CD18-B15E-F9EAC9860FA5}"/>
              </a:ext>
            </a:extLst>
          </p:cNvPr>
          <p:cNvSpPr/>
          <p:nvPr/>
        </p:nvSpPr>
        <p:spPr>
          <a:xfrm>
            <a:off x="4494883" y="5727742"/>
            <a:ext cx="2065102" cy="1665204"/>
          </a:xfrm>
          <a:prstGeom prst="frame">
            <a:avLst>
              <a:gd name="adj1" fmla="val 2629"/>
            </a:avLst>
          </a:prstGeom>
          <a:solidFill>
            <a:srgbClr val="F4B0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EA99A99C-AD65-F8F8-55D8-74D6D0FEB1AB}"/>
              </a:ext>
            </a:extLst>
          </p:cNvPr>
          <p:cNvSpPr/>
          <p:nvPr/>
        </p:nvSpPr>
        <p:spPr>
          <a:xfrm>
            <a:off x="2377405" y="7495503"/>
            <a:ext cx="2065102" cy="1665204"/>
          </a:xfrm>
          <a:prstGeom prst="frame">
            <a:avLst>
              <a:gd name="adj1" fmla="val 262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2B42FC5B-36FB-7D0E-A6B8-10FA5D0FE81F}"/>
              </a:ext>
            </a:extLst>
          </p:cNvPr>
          <p:cNvSpPr/>
          <p:nvPr/>
        </p:nvSpPr>
        <p:spPr>
          <a:xfrm>
            <a:off x="2340110" y="3965277"/>
            <a:ext cx="2065102" cy="1665204"/>
          </a:xfrm>
          <a:prstGeom prst="frame">
            <a:avLst>
              <a:gd name="adj1" fmla="val 2629"/>
            </a:avLst>
          </a:prstGeom>
          <a:solidFill>
            <a:srgbClr val="C1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F90B9C8-81E2-6D4E-8362-7FB8CD08368C}"/>
              </a:ext>
            </a:extLst>
          </p:cNvPr>
          <p:cNvSpPr/>
          <p:nvPr/>
        </p:nvSpPr>
        <p:spPr>
          <a:xfrm>
            <a:off x="236902" y="5727741"/>
            <a:ext cx="2065102" cy="1665204"/>
          </a:xfrm>
          <a:prstGeom prst="frame">
            <a:avLst>
              <a:gd name="adj1" fmla="val 262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EB787F64-88FE-3697-667E-664652BB5D7A}"/>
              </a:ext>
            </a:extLst>
          </p:cNvPr>
          <p:cNvSpPr/>
          <p:nvPr/>
        </p:nvSpPr>
        <p:spPr>
          <a:xfrm>
            <a:off x="2363118" y="5727741"/>
            <a:ext cx="2065102" cy="1665204"/>
          </a:xfrm>
          <a:prstGeom prst="frame">
            <a:avLst>
              <a:gd name="adj1" fmla="val 2629"/>
            </a:avLst>
          </a:prstGeom>
          <a:solidFill>
            <a:srgbClr val="FFC0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DD9C7F38-1763-8828-8EAF-5DCB77EC3509}"/>
              </a:ext>
            </a:extLst>
          </p:cNvPr>
          <p:cNvSpPr/>
          <p:nvPr/>
        </p:nvSpPr>
        <p:spPr>
          <a:xfrm>
            <a:off x="4509170" y="7495503"/>
            <a:ext cx="2065102" cy="1665204"/>
          </a:xfrm>
          <a:prstGeom prst="frame">
            <a:avLst>
              <a:gd name="adj1" fmla="val 2629"/>
            </a:avLst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271854-FC25-59A7-F531-86C8CF665AB9}"/>
              </a:ext>
            </a:extLst>
          </p:cNvPr>
          <p:cNvSpPr txBox="1"/>
          <p:nvPr/>
        </p:nvSpPr>
        <p:spPr>
          <a:xfrm>
            <a:off x="1519174" y="2324772"/>
            <a:ext cx="385387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00" b="1" dirty="0"/>
              <a:t>THE ELEMENTS OF MUSIC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AA201E-8A91-D986-120F-D9B2EBDB860B}"/>
              </a:ext>
            </a:extLst>
          </p:cNvPr>
          <p:cNvSpPr txBox="1"/>
          <p:nvPr/>
        </p:nvSpPr>
        <p:spPr>
          <a:xfrm>
            <a:off x="952637" y="729296"/>
            <a:ext cx="52284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25" b="1" dirty="0"/>
              <a:t>Do Now: </a:t>
            </a:r>
            <a:r>
              <a:rPr lang="en-GB" sz="2025" dirty="0"/>
              <a:t>Draw a picture in the colour coded boxes to represent the different Elements of music that start with each colour coded letter of MAD TSHIRT</a:t>
            </a:r>
          </a:p>
        </p:txBody>
      </p:sp>
    </p:spTree>
    <p:extLst>
      <p:ext uri="{BB962C8B-B14F-4D97-AF65-F5344CB8AC3E}">
        <p14:creationId xmlns:p14="http://schemas.microsoft.com/office/powerpoint/2010/main" val="621857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5DAD-2AFF-CB89-B39A-9E6FC06C8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67798"/>
            <a:ext cx="5915025" cy="584727"/>
          </a:xfrm>
        </p:spPr>
        <p:txBody>
          <a:bodyPr>
            <a:noAutofit/>
          </a:bodyPr>
          <a:lstStyle/>
          <a:p>
            <a:pPr algn="ctr"/>
            <a:r>
              <a:rPr lang="en-GB" sz="2475" dirty="0"/>
              <a:t>Homework: create a fact file/poster on the different variation techniques you can change a theme 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2DCB6-548B-2D91-21D2-2082353D6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1725" y="4586817"/>
            <a:ext cx="2114550" cy="3661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Stick Fact File here</a:t>
            </a:r>
          </a:p>
        </p:txBody>
      </p:sp>
    </p:spTree>
    <p:extLst>
      <p:ext uri="{BB962C8B-B14F-4D97-AF65-F5344CB8AC3E}">
        <p14:creationId xmlns:p14="http://schemas.microsoft.com/office/powerpoint/2010/main" val="358457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240F6D-AB35-8FD4-B174-04CC99BF8CAA}"/>
              </a:ext>
            </a:extLst>
          </p:cNvPr>
          <p:cNvSpPr txBox="1"/>
          <p:nvPr/>
        </p:nvSpPr>
        <p:spPr>
          <a:xfrm>
            <a:off x="128588" y="565767"/>
            <a:ext cx="6637862" cy="881779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75" b="1" dirty="0">
                <a:latin typeface="Avenir Next LT Pro" panose="020B0504020202020204" pitchFamily="34" charset="0"/>
              </a:rPr>
              <a:t>Whole class feedback response: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r>
              <a:rPr lang="en-GB" sz="1575" b="1" dirty="0">
                <a:latin typeface="Avenir Next LT Pro" panose="020B0504020202020204" pitchFamily="34" charset="0"/>
              </a:rPr>
              <a:t>I performed well in ………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r>
              <a:rPr lang="en-GB" sz="1575" b="1" dirty="0">
                <a:latin typeface="Avenir Next LT Pro" panose="020B0504020202020204" pitchFamily="34" charset="0"/>
              </a:rPr>
              <a:t>I know this because ……..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r>
              <a:rPr lang="en-GB" sz="1575" b="1" dirty="0">
                <a:latin typeface="Avenir Next LT Pro" panose="020B0504020202020204" pitchFamily="34" charset="0"/>
              </a:rPr>
              <a:t>I need to improve ……..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r>
              <a:rPr lang="en-GB" sz="1575" b="1" dirty="0">
                <a:latin typeface="Avenir Next LT Pro" panose="020B0504020202020204" pitchFamily="34" charset="0"/>
              </a:rPr>
              <a:t>I will do this by ………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r>
              <a:rPr lang="en-GB" sz="1575" b="1" dirty="0">
                <a:latin typeface="Avenir Next LT Pro" panose="020B0504020202020204" pitchFamily="34" charset="0"/>
              </a:rPr>
              <a:t>The benefit to me of this would be …….</a:t>
            </a: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b="1" dirty="0">
              <a:latin typeface="Avenir Next LT Pro" panose="020B0504020202020204" pitchFamily="34" charset="0"/>
            </a:endParaRPr>
          </a:p>
          <a:p>
            <a:endParaRPr lang="en-GB" sz="1575" dirty="0"/>
          </a:p>
          <a:p>
            <a:endParaRPr lang="en-GB" sz="1575" dirty="0"/>
          </a:p>
          <a:p>
            <a:endParaRPr lang="en-GB" sz="1575" dirty="0"/>
          </a:p>
        </p:txBody>
      </p:sp>
    </p:spTree>
    <p:extLst>
      <p:ext uri="{BB962C8B-B14F-4D97-AF65-F5344CB8AC3E}">
        <p14:creationId xmlns:p14="http://schemas.microsoft.com/office/powerpoint/2010/main" val="3945082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4207-C338-4541-9880-CFFE1F35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14" y="0"/>
            <a:ext cx="6172200" cy="1651000"/>
          </a:xfrm>
        </p:spPr>
        <p:txBody>
          <a:bodyPr>
            <a:normAutofit/>
          </a:bodyPr>
          <a:lstStyle/>
          <a:p>
            <a:r>
              <a:rPr lang="en-GB" sz="3200" dirty="0"/>
              <a:t>Appendix A: Frere Jacques ‘Name the Notes’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2D8CB-8A81-4807-89AD-AA1F6D67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2051" name="Picture 1">
            <a:extLst>
              <a:ext uri="{FF2B5EF4-FFF2-40B4-BE49-F238E27FC236}">
                <a16:creationId xmlns:a16="http://schemas.microsoft.com/office/drawing/2014/main" id="{09C9D586-61F7-4034-8D14-A6DBD0CB5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62" y="5227843"/>
            <a:ext cx="6683838" cy="209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7FC50CD-5165-4825-987E-ABFB55D8C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4" y="2576736"/>
            <a:ext cx="6683839" cy="197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4D6C5923-7399-4CC5-850E-5CAB880A6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588" y="3405869"/>
            <a:ext cx="762876" cy="25666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D710C1-C96A-4F99-BB27-4A15BBA06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13" y="421370"/>
            <a:ext cx="5133372" cy="34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74FEE0-C3FF-4561-8491-82E500EC0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34" y="1672831"/>
            <a:ext cx="513337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90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letters of the notes above or below each note in the white space under or above the 5 lined stave: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lang="en-GB" altLang="en-U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the Harder Level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90675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2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1504E-407C-4089-B20C-876377BA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91FA08-7B78-45AA-9D17-C6C961E15F0D}"/>
              </a:ext>
            </a:extLst>
          </p:cNvPr>
          <p:cNvSpPr txBox="1"/>
          <p:nvPr/>
        </p:nvSpPr>
        <p:spPr>
          <a:xfrm>
            <a:off x="332656" y="197202"/>
            <a:ext cx="6207187" cy="9510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pPr lvl="0">
              <a:spcBef>
                <a:spcPct val="20000"/>
              </a:spcBef>
            </a:pPr>
            <a:r>
              <a:rPr lang="en-GB" sz="2000" b="1" dirty="0">
                <a:solidFill>
                  <a:prstClr val="black"/>
                </a:solidFill>
              </a:rPr>
              <a:t>Additional Space </a:t>
            </a: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2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1504E-407C-4089-B20C-876377BA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91FA08-7B78-45AA-9D17-C6C961E15F0D}"/>
              </a:ext>
            </a:extLst>
          </p:cNvPr>
          <p:cNvSpPr txBox="1"/>
          <p:nvPr/>
        </p:nvSpPr>
        <p:spPr>
          <a:xfrm>
            <a:off x="332656" y="197202"/>
            <a:ext cx="6207187" cy="9362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5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1504E-407C-4089-B20C-876377BA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91FA08-7B78-45AA-9D17-C6C961E15F0D}"/>
              </a:ext>
            </a:extLst>
          </p:cNvPr>
          <p:cNvSpPr txBox="1"/>
          <p:nvPr/>
        </p:nvSpPr>
        <p:spPr>
          <a:xfrm>
            <a:off x="332656" y="197202"/>
            <a:ext cx="6207187" cy="9362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E55D0-0E38-4772-9A21-B3D2E60C6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379837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Contents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4D637-103E-4633-A9D3-BB2CCF91E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90" y="992560"/>
            <a:ext cx="6172200" cy="6537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Contents…..…………………………………………………………………….2</a:t>
            </a:r>
          </a:p>
          <a:p>
            <a:pPr marL="0" indent="0">
              <a:buNone/>
            </a:pPr>
            <a:r>
              <a:rPr lang="en-GB" sz="2000" dirty="0"/>
              <a:t>100% Sheet…………………………………………………………………….3</a:t>
            </a:r>
          </a:p>
          <a:p>
            <a:pPr marL="0" indent="0">
              <a:buNone/>
            </a:pPr>
            <a:r>
              <a:rPr lang="en-GB" sz="2000" dirty="0"/>
              <a:t>Icons……………………………………………………………………………….4</a:t>
            </a:r>
          </a:p>
          <a:p>
            <a:pPr marL="0" indent="0">
              <a:buNone/>
            </a:pPr>
            <a:r>
              <a:rPr lang="en-GB" sz="2000" dirty="0"/>
              <a:t>Overview………………………………………………………………………..5</a:t>
            </a:r>
          </a:p>
          <a:p>
            <a:pPr marL="0" indent="0">
              <a:buNone/>
            </a:pPr>
            <a:r>
              <a:rPr lang="en-GB" sz="2000" dirty="0"/>
              <a:t>Glossary………………………………………………………………………….6</a:t>
            </a:r>
          </a:p>
          <a:p>
            <a:pPr marL="0" indent="0">
              <a:buNone/>
            </a:pPr>
            <a:r>
              <a:rPr lang="en-GB" sz="2000" dirty="0"/>
              <a:t>Elements of Music Overview…………………………………………..7</a:t>
            </a:r>
          </a:p>
          <a:p>
            <a:pPr marL="0" indent="0">
              <a:buNone/>
            </a:pPr>
            <a:r>
              <a:rPr lang="en-GB" sz="2000" dirty="0"/>
              <a:t>Retrieval Activities……………………………………………………………………8-13</a:t>
            </a:r>
          </a:p>
          <a:p>
            <a:pPr marL="0" indent="0">
              <a:buNone/>
            </a:pPr>
            <a:r>
              <a:rPr lang="en-GB" sz="2000" dirty="0"/>
              <a:t>Homework Activities…………………………………………………….14</a:t>
            </a:r>
          </a:p>
          <a:p>
            <a:pPr marL="0" indent="0">
              <a:buNone/>
            </a:pPr>
            <a:r>
              <a:rPr lang="en-GB" sz="2000" dirty="0"/>
              <a:t>Whole Class Feedback………………………………………………….15</a:t>
            </a:r>
          </a:p>
          <a:p>
            <a:pPr marL="0" indent="0">
              <a:buNone/>
            </a:pPr>
            <a:r>
              <a:rPr lang="en-GB" sz="2000" dirty="0"/>
              <a:t>Appendix A…………………………………………………………………..16</a:t>
            </a:r>
          </a:p>
          <a:p>
            <a:pPr marL="0" indent="0">
              <a:buNone/>
            </a:pPr>
            <a:r>
              <a:rPr lang="en-GB" sz="2000" dirty="0"/>
              <a:t>Additional Space……………………………………………………..17-20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274ED-E4CB-4F7C-B754-1B6E443FA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34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1504E-407C-4089-B20C-876377BA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91FA08-7B78-45AA-9D17-C6C961E15F0D}"/>
              </a:ext>
            </a:extLst>
          </p:cNvPr>
          <p:cNvSpPr txBox="1"/>
          <p:nvPr/>
        </p:nvSpPr>
        <p:spPr>
          <a:xfrm>
            <a:off x="332656" y="197202"/>
            <a:ext cx="6207187" cy="93625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……………………………………………………………………………………………………………………………............................</a:t>
            </a:r>
          </a:p>
          <a:p>
            <a:pPr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  <a:p>
            <a:pPr>
              <a:spcBef>
                <a:spcPct val="20000"/>
              </a:spcBef>
            </a:pPr>
            <a:r>
              <a:rPr lang="en-GB" sz="1200" dirty="0">
                <a:solidFill>
                  <a:prstClr val="black"/>
                </a:solidFill>
              </a:rPr>
              <a:t>……………………………………………………………………………………………………………………………………………………….</a:t>
            </a:r>
          </a:p>
          <a:p>
            <a:pPr lvl="0">
              <a:spcBef>
                <a:spcPct val="20000"/>
              </a:spcBef>
            </a:pPr>
            <a:endParaRPr lang="en-GB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1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FF94-7693-4B08-88D2-0D5C6436C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320175"/>
            <a:ext cx="5829300" cy="527404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100% Sheet</a:t>
            </a:r>
            <a:br>
              <a:rPr lang="en-GB" sz="2000" b="1" dirty="0"/>
            </a:br>
            <a:endParaRPr lang="en-GB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0B532-F747-4705-84C8-F1937D7E3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4D787BF1-16A6-4D73-B73D-43630776B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61146" y="2189694"/>
            <a:ext cx="8856445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51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1E8C43CE-4426-4D18-BF9A-270131D112D6}"/>
              </a:ext>
            </a:extLst>
          </p:cNvPr>
          <p:cNvSpPr txBox="1"/>
          <p:nvPr/>
        </p:nvSpPr>
        <p:spPr>
          <a:xfrm>
            <a:off x="301114" y="155194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Icons 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FC28D31A-584F-FD41-8146-E7427374C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72" y="900892"/>
            <a:ext cx="1123950" cy="105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196">
            <a:extLst>
              <a:ext uri="{FF2B5EF4-FFF2-40B4-BE49-F238E27FC236}">
                <a16:creationId xmlns:a16="http://schemas.microsoft.com/office/drawing/2014/main" id="{4A759648-9555-B64A-84D8-005610A6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041989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215">
            <a:extLst>
              <a:ext uri="{FF2B5EF4-FFF2-40B4-BE49-F238E27FC236}">
                <a16:creationId xmlns:a16="http://schemas.microsoft.com/office/drawing/2014/main" id="{CEF6EE0C-0D10-1A46-911C-E7A9C0ACF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164153"/>
            <a:ext cx="1300162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7">
            <a:extLst>
              <a:ext uri="{FF2B5EF4-FFF2-40B4-BE49-F238E27FC236}">
                <a16:creationId xmlns:a16="http://schemas.microsoft.com/office/drawing/2014/main" id="{DBF3F39C-E388-CA4C-BAA1-8DCED8050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6" y="4350601"/>
            <a:ext cx="1133475" cy="106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8">
            <a:extLst>
              <a:ext uri="{FF2B5EF4-FFF2-40B4-BE49-F238E27FC236}">
                <a16:creationId xmlns:a16="http://schemas.microsoft.com/office/drawing/2014/main" id="{15618B88-789E-CC4B-9D78-34C91E585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4" y="5510324"/>
            <a:ext cx="12223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71">
            <a:extLst>
              <a:ext uri="{FF2B5EF4-FFF2-40B4-BE49-F238E27FC236}">
                <a16:creationId xmlns:a16="http://schemas.microsoft.com/office/drawing/2014/main" id="{B12FC6FC-49DC-6B4C-A18A-835DEED18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6636447"/>
            <a:ext cx="1209675" cy="112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7">
            <a:extLst>
              <a:ext uri="{FF2B5EF4-FFF2-40B4-BE49-F238E27FC236}">
                <a16:creationId xmlns:a16="http://schemas.microsoft.com/office/drawing/2014/main" id="{36D27A45-89D7-274E-9BFF-5C5EE9AC5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6" y="7816850"/>
            <a:ext cx="1266825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Box 2">
            <a:extLst>
              <a:ext uri="{FF2B5EF4-FFF2-40B4-BE49-F238E27FC236}">
                <a16:creationId xmlns:a16="http://schemas.microsoft.com/office/drawing/2014/main" id="{B50DA1C5-BAD8-7246-9213-ECA9E8E1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237" y="986883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Activating prior knowledge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Remember what you already know about a topic before you start to learn something new, to help build connections in your long-term memory.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 Box 12">
            <a:extLst>
              <a:ext uri="{FF2B5EF4-FFF2-40B4-BE49-F238E27FC236}">
                <a16:creationId xmlns:a16="http://schemas.microsoft.com/office/drawing/2014/main" id="{1853D1DB-0680-2947-9B34-27ADD0C44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674" y="2146922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Retrieval practice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Quizzing, recall and memory activities to slow down the rate of forgetting!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FE22A5E8-E73A-8F45-9FC0-96DC3CC02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722" y="3333596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knowledge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 something new through reading, teacher explanation, diagrams, listening to or watching something.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2F290F57-5DE9-294C-9E58-E58EDC452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4516784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Processing knowledge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something with your new knowledge to help you understand it better.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43255E9C-626D-204C-BB59-816B25631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5617272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Guided practice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collaboratively with your teacher as you strengthen new skills.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7E8B7161-D072-8B48-BC80-414784811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6759576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Independent practice 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your knowledge and understanding to complete a piece of quality work independently.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9A817578-D1B4-6349-A525-990E8F148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7936108"/>
            <a:ext cx="4933950" cy="1019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 and respond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alt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Thinking about what you have learned, what went well and what you could improve next time.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Rectangle 17">
            <a:extLst>
              <a:ext uri="{FF2B5EF4-FFF2-40B4-BE49-F238E27FC236}">
                <a16:creationId xmlns:a16="http://schemas.microsoft.com/office/drawing/2014/main" id="{B917D49D-51D8-414E-94F2-EAE873380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82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D628125D-E0E7-4F4F-8D98-3B8B55258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339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1F384BAC-29F5-334F-BECC-CDFD63CD7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79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47C52FCE-BA3E-D140-BAAC-8C198E963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710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6FD9C421-410F-F04C-9050-76A764C5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168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99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DA777-22E1-4C5D-9BC7-EDFB3D61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97202"/>
            <a:ext cx="6172200" cy="9511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/>
              <a:t>Topic Overview</a:t>
            </a:r>
            <a:r>
              <a:rPr lang="en-GB" sz="2000" dirty="0"/>
              <a:t>: The Elements of Music</a:t>
            </a:r>
            <a:endParaRPr lang="en-GB" sz="2000" b="1" dirty="0"/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b="1" dirty="0"/>
              <a:t>What is this topic about? </a:t>
            </a:r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This topic is designed to introduce students to the topic of themes and strategies to develop these musical ideas.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You will study a short piece of familiar music then, over the weeks, learn to alter and develop the music using melodic variations. </a:t>
            </a:r>
          </a:p>
          <a:p>
            <a:pPr marL="0" indent="0">
              <a:buNone/>
            </a:pPr>
            <a:endParaRPr lang="en-GB" sz="900" b="1" dirty="0"/>
          </a:p>
          <a:p>
            <a:pPr marL="0" indent="0">
              <a:buNone/>
            </a:pPr>
            <a:endParaRPr lang="en-GB" sz="900" b="1" dirty="0"/>
          </a:p>
          <a:p>
            <a:pPr marL="0" indent="0">
              <a:buNone/>
            </a:pPr>
            <a:r>
              <a:rPr lang="en-GB" sz="1200" b="1" dirty="0"/>
              <a:t>Link to the GCSE:</a:t>
            </a:r>
          </a:p>
          <a:p>
            <a:pPr marL="0" indent="0">
              <a:buNone/>
            </a:pPr>
            <a:r>
              <a:rPr lang="en-GB" sz="1200" b="1" dirty="0"/>
              <a:t>During GCSE students will compose two pieces of music which will require using these compositional techniques to ensure that enough variation, skill level and originality is shown in your work.</a:t>
            </a:r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b="1" dirty="0"/>
              <a:t>Why is this topic important?</a:t>
            </a:r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dirty="0"/>
              <a:t>To develop a composition is a vital skill for a composer as it allows one to explore original ideas past the basics of composition required for professional practice.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/>
              <a:t>It gives the person a working knowledge on compositional processes, which will provide insight into all manner of creative avenues in all walks of life.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b="1" dirty="0"/>
              <a:t>How will you be assessed in this topic?</a:t>
            </a:r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dirty="0"/>
              <a:t>You will be assessed with formative assessment points throughout your composition. You will also be assessed with a summative final performance.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6AC1F-D7D1-4521-BE08-77DE0C86E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8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2923"/>
            <a:ext cx="6858000" cy="719307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FE2BF-299D-47E9-AEAE-54295543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31975" y="9552835"/>
            <a:ext cx="321035" cy="1766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2910EBAA-92EB-4343-B6D5-25298559C073}" type="slidenum">
              <a:rPr lang="en-GB" sz="600">
                <a:solidFill>
                  <a:srgbClr val="898989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GB" sz="600">
              <a:solidFill>
                <a:srgbClr val="898989"/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C652E3-1E2D-4CBD-8A96-B3446426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76502"/>
            <a:ext cx="6172200" cy="288032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Glossary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761453-C813-4D65-B42F-0E7D9E09F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45901"/>
              </p:ext>
            </p:extLst>
          </p:nvPr>
        </p:nvGraphicFramePr>
        <p:xfrm>
          <a:off x="382542" y="560512"/>
          <a:ext cx="6172200" cy="819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988">
                  <a:extLst>
                    <a:ext uri="{9D8B030D-6E8A-4147-A177-3AD203B41FA5}">
                      <a16:colId xmlns:a16="http://schemas.microsoft.com/office/drawing/2014/main" val="4272014870"/>
                    </a:ext>
                  </a:extLst>
                </a:gridCol>
                <a:gridCol w="4094212">
                  <a:extLst>
                    <a:ext uri="{9D8B030D-6E8A-4147-A177-3AD203B41FA5}">
                      <a16:colId xmlns:a16="http://schemas.microsoft.com/office/drawing/2014/main" val="1437690988"/>
                    </a:ext>
                  </a:extLst>
                </a:gridCol>
              </a:tblGrid>
              <a:tr h="424734">
                <a:tc>
                  <a:txBody>
                    <a:bodyPr/>
                    <a:lstStyle/>
                    <a:p>
                      <a:r>
                        <a:rPr lang="en-GB" sz="1200" dirty="0"/>
                        <a:t>Word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 collection of ordered pitched sounds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23743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Melody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 collection of ordered pitched sounds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301029"/>
                  </a:ext>
                </a:extLst>
              </a:tr>
              <a:tr h="705152">
                <a:tc>
                  <a:txBody>
                    <a:bodyPr/>
                    <a:lstStyle/>
                    <a:p>
                      <a:r>
                        <a:rPr lang="en-GB" sz="1800" dirty="0"/>
                        <a:t>Articulation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The various ways you can play a note e.g. smoothly, sharply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0346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Dynamics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The volume of the sound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96586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Tempo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The speed of the 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714527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Inversion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Playing the melody upside down or 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78903"/>
                  </a:ext>
                </a:extLst>
              </a:tr>
              <a:tr h="705152">
                <a:tc>
                  <a:txBody>
                    <a:bodyPr/>
                    <a:lstStyle/>
                    <a:p>
                      <a:r>
                        <a:rPr lang="en-GB" sz="1800" dirty="0"/>
                        <a:t>Pedal/Drone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 repeated/held note on a fixed pitch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754910"/>
                  </a:ext>
                </a:extLst>
              </a:tr>
              <a:tr h="705152">
                <a:tc>
                  <a:txBody>
                    <a:bodyPr/>
                    <a:lstStyle/>
                    <a:p>
                      <a:r>
                        <a:rPr lang="en-GB" sz="1800" dirty="0"/>
                        <a:t>Augmentation (augment)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To lengthen the rhythmic value by double the original value</a:t>
                      </a:r>
                    </a:p>
                    <a:p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71129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Diminution (diminish)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To shorten the rhythmic value by half of the original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162301"/>
                  </a:ext>
                </a:extLst>
              </a:tr>
              <a:tr h="449386">
                <a:tc>
                  <a:txBody>
                    <a:bodyPr/>
                    <a:lstStyle/>
                    <a:p>
                      <a:r>
                        <a:rPr lang="en-GB" sz="1800" dirty="0"/>
                        <a:t>Rhythm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 pattern of sound of different lengths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032521"/>
                  </a:ext>
                </a:extLst>
              </a:tr>
              <a:tr h="705152">
                <a:tc>
                  <a:txBody>
                    <a:bodyPr/>
                    <a:lstStyle/>
                    <a:p>
                      <a:r>
                        <a:rPr lang="en-GB" sz="1800" dirty="0"/>
                        <a:t>Pitch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How high or low a sound is perceived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671953"/>
                  </a:ext>
                </a:extLst>
              </a:tr>
              <a:tr h="393059">
                <a:tc>
                  <a:txBody>
                    <a:bodyPr/>
                    <a:lstStyle/>
                    <a:p>
                      <a:r>
                        <a:rPr lang="en-GB" sz="1800" dirty="0"/>
                        <a:t>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The length of a note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62242"/>
                  </a:ext>
                </a:extLst>
              </a:tr>
              <a:tr h="424734">
                <a:tc>
                  <a:txBody>
                    <a:bodyPr/>
                    <a:lstStyle/>
                    <a:p>
                      <a:r>
                        <a:rPr lang="en-GB" sz="1800" dirty="0"/>
                        <a:t>Variation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An altered version of an original musical idea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67027"/>
                  </a:ext>
                </a:extLst>
              </a:tr>
              <a:tr h="705152">
                <a:tc>
                  <a:txBody>
                    <a:bodyPr/>
                    <a:lstStyle/>
                    <a:p>
                      <a:r>
                        <a:rPr lang="en-GB" sz="1800" dirty="0"/>
                        <a:t>Ornament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Decorating notes with various notation and musical techniques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0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31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440380-3957-6944-8823-F31D87AEE029}"/>
              </a:ext>
            </a:extLst>
          </p:cNvPr>
          <p:cNvSpPr/>
          <p:nvPr/>
        </p:nvSpPr>
        <p:spPr>
          <a:xfrm>
            <a:off x="108277" y="1624012"/>
            <a:ext cx="6667237" cy="75145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9C4B19-FEAB-FDC2-D03C-437EFFE7BF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1" y="1678051"/>
            <a:ext cx="6667236" cy="6711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D7106D-9E58-60D0-BCF0-EE396E6A66C5}"/>
              </a:ext>
            </a:extLst>
          </p:cNvPr>
          <p:cNvSpPr txBox="1"/>
          <p:nvPr/>
        </p:nvSpPr>
        <p:spPr>
          <a:xfrm>
            <a:off x="247460" y="2313284"/>
            <a:ext cx="453801" cy="268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75" b="1" dirty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n-GB" sz="3375" b="1" dirty="0">
                <a:solidFill>
                  <a:srgbClr val="FF0000"/>
                </a:solidFill>
              </a:rPr>
              <a:t>L</a:t>
            </a:r>
          </a:p>
          <a:p>
            <a:pPr algn="ctr"/>
            <a:r>
              <a:rPr lang="en-GB" sz="3375" b="1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n-GB" sz="3375" b="1" dirty="0">
                <a:solidFill>
                  <a:srgbClr val="FF0000"/>
                </a:solidFill>
              </a:rPr>
              <a:t>D</a:t>
            </a:r>
          </a:p>
          <a:p>
            <a:pPr algn="ctr"/>
            <a:r>
              <a:rPr lang="en-GB" sz="3375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C237F9-66CE-09D2-D7E2-90A0A881E23C}"/>
              </a:ext>
            </a:extLst>
          </p:cNvPr>
          <p:cNvSpPr txBox="1"/>
          <p:nvPr/>
        </p:nvSpPr>
        <p:spPr>
          <a:xfrm>
            <a:off x="984006" y="2331438"/>
            <a:ext cx="41582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solidFill>
                  <a:srgbClr val="C10000"/>
                </a:solidFill>
              </a:rPr>
              <a:t>R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T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I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C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U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L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A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T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I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O</a:t>
            </a:r>
          </a:p>
          <a:p>
            <a:pPr algn="ctr"/>
            <a:r>
              <a:rPr lang="en-GB" sz="2700" b="1" dirty="0">
                <a:solidFill>
                  <a:srgbClr val="C10000"/>
                </a:solidFill>
              </a:rPr>
              <a:t>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7B60E3-1E66-2764-4DD4-617757B83DF2}"/>
              </a:ext>
            </a:extLst>
          </p:cNvPr>
          <p:cNvSpPr txBox="1"/>
          <p:nvPr/>
        </p:nvSpPr>
        <p:spPr>
          <a:xfrm>
            <a:off x="1691039" y="2331437"/>
            <a:ext cx="472789" cy="3364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38" b="1" dirty="0">
                <a:solidFill>
                  <a:srgbClr val="7030A0"/>
                </a:solidFill>
              </a:rPr>
              <a:t>Y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N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A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M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I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C</a:t>
            </a:r>
          </a:p>
          <a:p>
            <a:pPr algn="ctr"/>
            <a:r>
              <a:rPr lang="en-GB" sz="3038" b="1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3DCAC-688E-CE63-4FF2-6AD412A0E7F3}"/>
              </a:ext>
            </a:extLst>
          </p:cNvPr>
          <p:cNvSpPr txBox="1"/>
          <p:nvPr/>
        </p:nvSpPr>
        <p:spPr>
          <a:xfrm>
            <a:off x="2534315" y="2331437"/>
            <a:ext cx="472789" cy="1962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38" b="1" dirty="0">
                <a:solidFill>
                  <a:srgbClr val="00B050"/>
                </a:solidFill>
              </a:rPr>
              <a:t>E</a:t>
            </a:r>
          </a:p>
          <a:p>
            <a:pPr algn="ctr"/>
            <a:r>
              <a:rPr lang="en-GB" sz="3038" b="1" dirty="0">
                <a:solidFill>
                  <a:srgbClr val="00B050"/>
                </a:solidFill>
              </a:rPr>
              <a:t>M</a:t>
            </a:r>
          </a:p>
          <a:p>
            <a:pPr algn="ctr"/>
            <a:r>
              <a:rPr lang="en-GB" sz="3038" b="1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en-GB" sz="3038" b="1" dirty="0">
                <a:solidFill>
                  <a:srgbClr val="00B050"/>
                </a:solidFill>
              </a:rPr>
              <a:t>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743A65-3AE6-F260-FD09-0FD6030B679B}"/>
              </a:ext>
            </a:extLst>
          </p:cNvPr>
          <p:cNvSpPr txBox="1"/>
          <p:nvPr/>
        </p:nvSpPr>
        <p:spPr>
          <a:xfrm>
            <a:off x="3307134" y="2349169"/>
            <a:ext cx="4087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solidFill>
                  <a:srgbClr val="FFC003"/>
                </a:solidFill>
              </a:rPr>
              <a:t>T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R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U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C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T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U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R</a:t>
            </a:r>
          </a:p>
          <a:p>
            <a:pPr algn="ctr"/>
            <a:r>
              <a:rPr lang="en-GB" sz="2700" b="1" dirty="0">
                <a:solidFill>
                  <a:srgbClr val="FFC003"/>
                </a:solidFill>
              </a:rPr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B53F8-8B0D-230B-8061-8DD9E5F83ACB}"/>
              </a:ext>
            </a:extLst>
          </p:cNvPr>
          <p:cNvSpPr txBox="1"/>
          <p:nvPr/>
        </p:nvSpPr>
        <p:spPr>
          <a:xfrm>
            <a:off x="4001308" y="2349169"/>
            <a:ext cx="422948" cy="656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75" b="1" dirty="0">
                <a:solidFill>
                  <a:srgbClr val="F4B083"/>
                </a:solidFill>
              </a:rPr>
              <a:t>A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R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M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O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N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Y</a:t>
            </a:r>
          </a:p>
          <a:p>
            <a:pPr algn="ctr"/>
            <a:endParaRPr lang="en-GB" sz="2475" b="1" dirty="0">
              <a:solidFill>
                <a:srgbClr val="F4B083"/>
              </a:solidFill>
            </a:endParaRP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&amp;</a:t>
            </a:r>
          </a:p>
          <a:p>
            <a:pPr algn="ctr"/>
            <a:endParaRPr lang="en-GB" sz="2475" b="1" dirty="0">
              <a:solidFill>
                <a:srgbClr val="F4B083"/>
              </a:solidFill>
            </a:endParaRP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T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O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N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A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L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I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T</a:t>
            </a:r>
          </a:p>
          <a:p>
            <a:pPr algn="ctr"/>
            <a:r>
              <a:rPr lang="en-GB" sz="2475" b="1" dirty="0">
                <a:solidFill>
                  <a:srgbClr val="F4B083"/>
                </a:solidFill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1EB1EC-014D-D1F9-2B3A-D0A21FC49F82}"/>
              </a:ext>
            </a:extLst>
          </p:cNvPr>
          <p:cNvSpPr txBox="1"/>
          <p:nvPr/>
        </p:nvSpPr>
        <p:spPr>
          <a:xfrm>
            <a:off x="4736458" y="2349169"/>
            <a:ext cx="422948" cy="667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50" b="1" dirty="0">
                <a:solidFill>
                  <a:srgbClr val="FF66CC"/>
                </a:solidFill>
              </a:rPr>
              <a:t>N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S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T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R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U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M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E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N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T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S</a:t>
            </a:r>
          </a:p>
          <a:p>
            <a:pPr algn="ctr"/>
            <a:endParaRPr lang="en-GB" sz="2250" b="1" dirty="0">
              <a:solidFill>
                <a:srgbClr val="FF66CC"/>
              </a:solidFill>
            </a:endParaRP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&amp;</a:t>
            </a:r>
          </a:p>
          <a:p>
            <a:pPr algn="ctr"/>
            <a:endParaRPr lang="en-GB" sz="2250" b="1" dirty="0">
              <a:solidFill>
                <a:srgbClr val="FF66CC"/>
              </a:solidFill>
            </a:endParaRP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T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I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M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B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R</a:t>
            </a:r>
          </a:p>
          <a:p>
            <a:pPr algn="ctr"/>
            <a:r>
              <a:rPr lang="en-GB" sz="2250" b="1" dirty="0">
                <a:solidFill>
                  <a:srgbClr val="FF66CC"/>
                </a:solidFill>
              </a:rPr>
              <a:t>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D70DCF-F37B-6D20-3FCA-0CD69978C2BC}"/>
              </a:ext>
            </a:extLst>
          </p:cNvPr>
          <p:cNvSpPr txBox="1"/>
          <p:nvPr/>
        </p:nvSpPr>
        <p:spPr>
          <a:xfrm>
            <a:off x="5468941" y="2331437"/>
            <a:ext cx="446682" cy="5043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75" b="1" dirty="0"/>
              <a:t>H</a:t>
            </a:r>
          </a:p>
          <a:p>
            <a:pPr algn="ctr"/>
            <a:r>
              <a:rPr lang="en-GB" sz="2475" b="1" dirty="0"/>
              <a:t>Y</a:t>
            </a:r>
          </a:p>
          <a:p>
            <a:pPr algn="ctr"/>
            <a:r>
              <a:rPr lang="en-GB" sz="2475" b="1" dirty="0"/>
              <a:t>T</a:t>
            </a:r>
          </a:p>
          <a:p>
            <a:pPr algn="ctr"/>
            <a:r>
              <a:rPr lang="en-GB" sz="2475" b="1" dirty="0"/>
              <a:t>H</a:t>
            </a:r>
          </a:p>
          <a:p>
            <a:pPr algn="ctr"/>
            <a:r>
              <a:rPr lang="en-GB" sz="2475" b="1" dirty="0"/>
              <a:t>M</a:t>
            </a:r>
          </a:p>
          <a:p>
            <a:pPr algn="ctr"/>
            <a:endParaRPr lang="en-GB" sz="2475" b="1" dirty="0"/>
          </a:p>
          <a:p>
            <a:pPr algn="ctr"/>
            <a:r>
              <a:rPr lang="en-GB" sz="2475" b="1" dirty="0"/>
              <a:t>&amp;</a:t>
            </a:r>
          </a:p>
          <a:p>
            <a:pPr algn="ctr"/>
            <a:endParaRPr lang="en-GB" sz="2475" b="1" dirty="0"/>
          </a:p>
          <a:p>
            <a:pPr algn="ctr"/>
            <a:r>
              <a:rPr lang="en-GB" sz="2475" b="1" dirty="0"/>
              <a:t>M</a:t>
            </a:r>
          </a:p>
          <a:p>
            <a:pPr algn="ctr"/>
            <a:r>
              <a:rPr lang="en-GB" sz="2475" b="1" dirty="0"/>
              <a:t>E</a:t>
            </a:r>
          </a:p>
          <a:p>
            <a:pPr algn="ctr"/>
            <a:r>
              <a:rPr lang="en-GB" sz="2475" b="1" dirty="0"/>
              <a:t>T</a:t>
            </a:r>
          </a:p>
          <a:p>
            <a:pPr algn="ctr"/>
            <a:r>
              <a:rPr lang="en-GB" sz="2475" b="1" dirty="0"/>
              <a:t>R</a:t>
            </a:r>
          </a:p>
          <a:p>
            <a:pPr algn="ctr"/>
            <a:r>
              <a:rPr lang="en-GB" sz="2475" b="1" dirty="0"/>
              <a:t>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931B3F-2E80-CEC3-8745-1E8FA10D764E}"/>
              </a:ext>
            </a:extLst>
          </p:cNvPr>
          <p:cNvSpPr txBox="1"/>
          <p:nvPr/>
        </p:nvSpPr>
        <p:spPr>
          <a:xfrm>
            <a:off x="6204091" y="2331438"/>
            <a:ext cx="4087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solidFill>
                  <a:srgbClr val="11A6A6"/>
                </a:solidFill>
              </a:rPr>
              <a:t>E</a:t>
            </a:r>
          </a:p>
          <a:p>
            <a:pPr algn="ctr"/>
            <a:r>
              <a:rPr lang="en-GB" sz="2700" b="1" dirty="0">
                <a:solidFill>
                  <a:srgbClr val="11A6A6"/>
                </a:solidFill>
              </a:rPr>
              <a:t>X</a:t>
            </a:r>
          </a:p>
          <a:p>
            <a:pPr algn="ctr"/>
            <a:r>
              <a:rPr lang="en-GB" sz="2700" b="1" dirty="0">
                <a:solidFill>
                  <a:srgbClr val="11A6A6"/>
                </a:solidFill>
              </a:rPr>
              <a:t>T</a:t>
            </a:r>
          </a:p>
          <a:p>
            <a:pPr algn="ctr"/>
            <a:r>
              <a:rPr lang="en-GB" sz="2700" b="1" dirty="0">
                <a:solidFill>
                  <a:srgbClr val="11A6A6"/>
                </a:solidFill>
              </a:rPr>
              <a:t>U</a:t>
            </a:r>
          </a:p>
          <a:p>
            <a:pPr algn="ctr"/>
            <a:r>
              <a:rPr lang="en-GB" sz="2700" b="1" dirty="0">
                <a:solidFill>
                  <a:srgbClr val="11A6A6"/>
                </a:solidFill>
              </a:rPr>
              <a:t>R</a:t>
            </a:r>
          </a:p>
          <a:p>
            <a:pPr algn="ctr"/>
            <a:r>
              <a:rPr lang="en-GB" sz="2700" b="1" dirty="0">
                <a:solidFill>
                  <a:srgbClr val="11A6A6"/>
                </a:solidFill>
              </a:rPr>
              <a:t>E</a:t>
            </a: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id="{EEF80A07-0193-0771-2EA0-877FDBEE1DDB}"/>
              </a:ext>
            </a:extLst>
          </p:cNvPr>
          <p:cNvSpPr/>
          <p:nvPr/>
        </p:nvSpPr>
        <p:spPr>
          <a:xfrm rot="5400000">
            <a:off x="-328295" y="2034794"/>
            <a:ext cx="7514589" cy="6693026"/>
          </a:xfrm>
          <a:prstGeom prst="frame">
            <a:avLst>
              <a:gd name="adj1" fmla="val 118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8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7F3AA-3E2A-4755-BB44-323E2CDE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72" y="221982"/>
            <a:ext cx="6172200" cy="156147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Do Now: </a:t>
            </a:r>
            <a:r>
              <a:rPr lang="en-GB" b="1" dirty="0"/>
              <a:t>Brain Dump</a:t>
            </a:r>
            <a:r>
              <a:rPr lang="en-GB" dirty="0"/>
              <a:t> all the </a:t>
            </a:r>
            <a:r>
              <a:rPr lang="en-GB" b="1" dirty="0"/>
              <a:t>ways to vary a melody </a:t>
            </a:r>
            <a:r>
              <a:rPr lang="en-GB" dirty="0"/>
              <a:t>you can remember and </a:t>
            </a:r>
            <a:r>
              <a:rPr lang="en-GB" b="1" u="sng" dirty="0"/>
              <a:t>define</a:t>
            </a:r>
            <a:r>
              <a:rPr lang="en-GB" dirty="0"/>
              <a:t>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08D2E-F376-4E59-87FF-3BA402F2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65A9B589-2A79-40FE-A1D6-60072AB162C8}"/>
              </a:ext>
            </a:extLst>
          </p:cNvPr>
          <p:cNvSpPr/>
          <p:nvPr/>
        </p:nvSpPr>
        <p:spPr>
          <a:xfrm>
            <a:off x="2276872" y="4787699"/>
            <a:ext cx="2016224" cy="1180154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Variations</a:t>
            </a:r>
          </a:p>
        </p:txBody>
      </p:sp>
      <p:pic>
        <p:nvPicPr>
          <p:cNvPr id="6" name="Picture 7196">
            <a:extLst>
              <a:ext uri="{FF2B5EF4-FFF2-40B4-BE49-F238E27FC236}">
                <a16:creationId xmlns:a16="http://schemas.microsoft.com/office/drawing/2014/main" id="{E894D68A-0CD5-40A2-8D03-95E3D9F69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1019816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13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7F3AA-3E2A-4755-BB44-323E2CDE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72" y="221982"/>
            <a:ext cx="6172200" cy="156147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Do Now: </a:t>
            </a:r>
            <a:r>
              <a:rPr lang="en-GB" b="1" dirty="0"/>
              <a:t>Brain Dump</a:t>
            </a:r>
            <a:r>
              <a:rPr lang="en-GB" dirty="0"/>
              <a:t> all the </a:t>
            </a:r>
            <a:r>
              <a:rPr lang="en-GB" b="1" dirty="0"/>
              <a:t>ways to vary a melody </a:t>
            </a:r>
            <a:r>
              <a:rPr lang="en-GB" dirty="0"/>
              <a:t>you can remember and </a:t>
            </a:r>
            <a:r>
              <a:rPr lang="en-GB" b="1" u="sng" dirty="0"/>
              <a:t>define</a:t>
            </a:r>
            <a:r>
              <a:rPr lang="en-GB" dirty="0"/>
              <a:t>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08D2E-F376-4E59-87FF-3BA402F2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EBAA-92EB-4343-B6D5-25298559C0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65A9B589-2A79-40FE-A1D6-60072AB162C8}"/>
              </a:ext>
            </a:extLst>
          </p:cNvPr>
          <p:cNvSpPr/>
          <p:nvPr/>
        </p:nvSpPr>
        <p:spPr>
          <a:xfrm>
            <a:off x="2276872" y="4787699"/>
            <a:ext cx="2016224" cy="1180154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Variations</a:t>
            </a:r>
          </a:p>
        </p:txBody>
      </p:sp>
      <p:pic>
        <p:nvPicPr>
          <p:cNvPr id="6" name="Picture 7196">
            <a:extLst>
              <a:ext uri="{FF2B5EF4-FFF2-40B4-BE49-F238E27FC236}">
                <a16:creationId xmlns:a16="http://schemas.microsoft.com/office/drawing/2014/main" id="{E894D68A-0CD5-40A2-8D03-95E3D9F69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1019816"/>
            <a:ext cx="1200150" cy="106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758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cc1bb0f-7d38-462c-bfaf-06e7a976b7b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8D8F89F304474FA35690CB82B50133" ma:contentTypeVersion="11" ma:contentTypeDescription="Create a new document." ma:contentTypeScope="" ma:versionID="67d20752ae4d69198a63b00b83e18adc">
  <xsd:schema xmlns:xsd="http://www.w3.org/2001/XMLSchema" xmlns:xs="http://www.w3.org/2001/XMLSchema" xmlns:p="http://schemas.microsoft.com/office/2006/metadata/properties" xmlns:ns2="f379145d-de30-45c3-ad63-0a29d17400c5" xmlns:ns3="8cc1bb0f-7d38-462c-bfaf-06e7a976b7b6" targetNamespace="http://schemas.microsoft.com/office/2006/metadata/properties" ma:root="true" ma:fieldsID="081436004895f356ed4703fd637fc66a" ns2:_="" ns3:_="">
    <xsd:import namespace="f379145d-de30-45c3-ad63-0a29d17400c5"/>
    <xsd:import namespace="8cc1bb0f-7d38-462c-bfaf-06e7a976b7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9145d-de30-45c3-ad63-0a29d17400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1bb0f-7d38-462c-bfaf-06e7a976b7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703901-2906-4F2F-B7CE-6FD41D1F1386}">
  <ds:schemaRefs>
    <ds:schemaRef ds:uri="http://schemas.microsoft.com/office/2006/metadata/properties"/>
    <ds:schemaRef ds:uri="http://purl.org/dc/elements/1.1/"/>
    <ds:schemaRef ds:uri="http://www.w3.org/XML/1998/namespace"/>
    <ds:schemaRef ds:uri="f379145d-de30-45c3-ad63-0a29d17400c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8cc1bb0f-7d38-462c-bfaf-06e7a976b7b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686291F-154A-4EAF-B530-DCC09ADB75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9A0C76-863B-45B7-A16D-948521E34B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79145d-de30-45c3-ad63-0a29d17400c5"/>
    <ds:schemaRef ds:uri="8cc1bb0f-7d38-462c-bfaf-06e7a976b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61923</TotalTime>
  <Words>987</Words>
  <Application>Microsoft Office PowerPoint</Application>
  <PresentationFormat>A4 Paper (210x297 mm)</PresentationFormat>
  <Paragraphs>456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Avenir Next LT Pro</vt:lpstr>
      <vt:lpstr>Calibri</vt:lpstr>
      <vt:lpstr>Office Theme</vt:lpstr>
      <vt:lpstr>PowerPoint Presentation</vt:lpstr>
      <vt:lpstr>Contents Page</vt:lpstr>
      <vt:lpstr>100% Sheet </vt:lpstr>
      <vt:lpstr>PowerPoint Presentation</vt:lpstr>
      <vt:lpstr>PowerPoint Presentation</vt:lpstr>
      <vt:lpstr>Glossary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Homework: create a fact file/poster on the different variation techniques you can change a theme by</vt:lpstr>
      <vt:lpstr>PowerPoint Presentation</vt:lpstr>
      <vt:lpstr>Appendix A: Frere Jacques ‘Name the Notes’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TTCT</dc:creator>
  <cp:lastModifiedBy>Tyler Piggott</cp:lastModifiedBy>
  <cp:revision>845</cp:revision>
  <cp:lastPrinted>2022-04-01T13:58:29Z</cp:lastPrinted>
  <dcterms:created xsi:type="dcterms:W3CDTF">2021-04-07T19:47:07Z</dcterms:created>
  <dcterms:modified xsi:type="dcterms:W3CDTF">2022-07-27T13:27:17Z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0x010100A38D8F89F304474FA35690CB82B50133</vt:lpwstr>
  </property>
  <property fmtid="{D5CDD505-2E9C-101B-9397-08002B2CF9AE}" pid="3" name="Order">
    <vt:r8>356300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