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4"/>
  </p:sldMasterIdLst>
  <p:notesMasterIdLst>
    <p:notesMasterId r:id="rId28"/>
  </p:notesMasterIdLst>
  <p:sldIdLst>
    <p:sldId id="689" r:id="rId5"/>
    <p:sldId id="604" r:id="rId6"/>
    <p:sldId id="605" r:id="rId7"/>
    <p:sldId id="502" r:id="rId8"/>
    <p:sldId id="559" r:id="rId9"/>
    <p:sldId id="501" r:id="rId10"/>
    <p:sldId id="260" r:id="rId11"/>
    <p:sldId id="692" r:id="rId12"/>
    <p:sldId id="693" r:id="rId13"/>
    <p:sldId id="691" r:id="rId14"/>
    <p:sldId id="696" r:id="rId15"/>
    <p:sldId id="262" r:id="rId16"/>
    <p:sldId id="257" r:id="rId17"/>
    <p:sldId id="258" r:id="rId18"/>
    <p:sldId id="259" r:id="rId19"/>
    <p:sldId id="694" r:id="rId20"/>
    <p:sldId id="256" r:id="rId21"/>
    <p:sldId id="695" r:id="rId22"/>
    <p:sldId id="598" r:id="rId23"/>
    <p:sldId id="602" r:id="rId24"/>
    <p:sldId id="603" r:id="rId25"/>
    <p:sldId id="599" r:id="rId26"/>
    <p:sldId id="600" r:id="rId27"/>
  </p:sldIdLst>
  <p:sldSz cx="6858000" cy="9906000" type="A4"/>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issa Boyd" initials="MB" lastIdx="1" clrIdx="0">
    <p:extLst>
      <p:ext uri="{19B8F6BF-5375-455C-9EA6-DF929625EA0E}">
        <p15:presenceInfo xmlns:p15="http://schemas.microsoft.com/office/powerpoint/2012/main" userId="Melissa Boy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854" autoAdjust="0"/>
    <p:restoredTop sz="96265" autoAdjust="0"/>
  </p:normalViewPr>
  <p:slideViewPr>
    <p:cSldViewPr>
      <p:cViewPr varScale="1">
        <p:scale>
          <a:sx n="40" d="100"/>
          <a:sy n="40" d="100"/>
        </p:scale>
        <p:origin x="2430" y="7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3713"/>
          </a:xfrm>
          <a:prstGeom prst="rect">
            <a:avLst/>
          </a:prstGeom>
        </p:spPr>
        <p:txBody>
          <a:bodyPr vert="horz" lIns="91440" tIns="45720" rIns="91440" bIns="45720" rtlCol="0"/>
          <a:lstStyle>
            <a:lvl1pPr algn="r">
              <a:defRPr sz="1200"/>
            </a:lvl1pPr>
          </a:lstStyle>
          <a:p>
            <a:fld id="{538DE373-2ADD-4182-B99C-2B9D8DA25FF3}" type="datetimeFigureOut">
              <a:rPr lang="en-GB" smtClean="0"/>
              <a:pPr/>
              <a:t>24/07/2022</a:t>
            </a:fld>
            <a:endParaRPr lang="en-GB"/>
          </a:p>
        </p:txBody>
      </p:sp>
      <p:sp>
        <p:nvSpPr>
          <p:cNvPr id="4" name="Slide Image Placeholder 3"/>
          <p:cNvSpPr>
            <a:spLocks noGrp="1" noRot="1" noChangeAspect="1"/>
          </p:cNvSpPr>
          <p:nvPr>
            <p:ph type="sldImg" idx="2"/>
          </p:nvPr>
        </p:nvSpPr>
        <p:spPr>
          <a:xfrm>
            <a:off x="2117725" y="741363"/>
            <a:ext cx="2562225" cy="37020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690269"/>
            <a:ext cx="5438140" cy="44434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378823"/>
            <a:ext cx="2945659" cy="49371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378823"/>
            <a:ext cx="2945659" cy="493713"/>
          </a:xfrm>
          <a:prstGeom prst="rect">
            <a:avLst/>
          </a:prstGeom>
        </p:spPr>
        <p:txBody>
          <a:bodyPr vert="horz" lIns="91440" tIns="45720" rIns="91440" bIns="45720" rtlCol="0" anchor="b"/>
          <a:lstStyle>
            <a:lvl1pPr algn="r">
              <a:defRPr sz="1200"/>
            </a:lvl1pPr>
          </a:lstStyle>
          <a:p>
            <a:fld id="{19AB300B-7437-47FF-803B-BF62778AACC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45EDFC8-2C07-47C8-B8FA-3A7C48FAEA9D}" type="datetime1">
              <a:rPr lang="en-GB" smtClean="0"/>
              <a:pPr/>
              <a:t>24/07/2022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673A715-6ABE-4F8A-8F23-83CBF0C72384}" type="datetime1">
              <a:rPr lang="en-GB" smtClean="0"/>
              <a:pPr/>
              <a:t>24/07/2022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AF7D244-029A-4A5A-A2AD-B6E1DBE15226}" type="datetime1">
              <a:rPr lang="en-GB" smtClean="0"/>
              <a:pPr/>
              <a:t>24/07/2022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96A656A-8968-4AD2-8B6B-24235A60FA28}" type="datetime1">
              <a:rPr lang="en-GB" smtClean="0"/>
              <a:pPr/>
              <a:t>24/07/2022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359994-9214-420D-8B17-6A8EF8B74E4E}" type="datetime1">
              <a:rPr lang="en-GB" smtClean="0"/>
              <a:pPr/>
              <a:t>24/07/2022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C6B6AD2-D13C-4D4F-A158-A148879C70A0}" type="datetime1">
              <a:rPr lang="en-GB" smtClean="0"/>
              <a:pPr/>
              <a:t>24/07/2022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A7CFB75-AA14-48DC-95C6-4D66ACD07C2A}" type="datetime1">
              <a:rPr lang="en-GB" smtClean="0"/>
              <a:pPr/>
              <a:t>24/07/2022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075BEB7-A88C-4F07-8151-D2701833B8E5}" type="datetime1">
              <a:rPr lang="en-GB" smtClean="0"/>
              <a:pPr/>
              <a:t>24/07/2022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A24D2D-D496-4039-A7E2-A3798EE5B847}" type="datetime1">
              <a:rPr lang="en-GB" smtClean="0"/>
              <a:pPr/>
              <a:t>24/07/2022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87F0EA-D867-4539-93F5-35342E09A491}" type="datetime1">
              <a:rPr lang="en-GB" smtClean="0"/>
              <a:pPr/>
              <a:t>24/07/2022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68E0ED-3BB3-4DC4-83B9-FD68DD67E411}" type="datetime1">
              <a:rPr lang="en-GB" smtClean="0"/>
              <a:pPr/>
              <a:t>24/07/2022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10EBAA-92EB-4343-B6D5-25298559C073}"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9948A60-E59E-4177-A21C-FDE5947BAE42}" type="datetime1">
              <a:rPr lang="en-GB" smtClean="0"/>
              <a:pPr/>
              <a:t>24/07/2022</a:t>
            </a:fld>
            <a:endParaRPr lang="en-GB"/>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2910EBAA-92EB-4343-B6D5-25298559C07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54A3892-E892-44D1-A453-8F79547B0BA2}"/>
              </a:ext>
            </a:extLst>
          </p:cNvPr>
          <p:cNvSpPr>
            <a:spLocks noGrp="1"/>
          </p:cNvSpPr>
          <p:nvPr>
            <p:ph type="sldNum" sz="quarter" idx="12"/>
          </p:nvPr>
        </p:nvSpPr>
        <p:spPr/>
        <p:txBody>
          <a:bodyPr/>
          <a:lstStyle/>
          <a:p>
            <a:fld id="{2910EBAA-92EB-4343-B6D5-25298559C073}" type="slidenum">
              <a:rPr lang="en-GB" smtClean="0"/>
              <a:pPr/>
              <a:t>1</a:t>
            </a:fld>
            <a:endParaRPr lang="en-GB"/>
          </a:p>
        </p:txBody>
      </p:sp>
      <p:sp>
        <p:nvSpPr>
          <p:cNvPr id="4" name="TextBox 3">
            <a:extLst>
              <a:ext uri="{FF2B5EF4-FFF2-40B4-BE49-F238E27FC236}">
                <a16:creationId xmlns:a16="http://schemas.microsoft.com/office/drawing/2014/main" id="{69E134AB-2AC6-485E-9474-698AE082C6C7}"/>
              </a:ext>
            </a:extLst>
          </p:cNvPr>
          <p:cNvSpPr txBox="1"/>
          <p:nvPr/>
        </p:nvSpPr>
        <p:spPr>
          <a:xfrm>
            <a:off x="865895" y="2840174"/>
            <a:ext cx="5050854" cy="5478423"/>
          </a:xfrm>
          <a:prstGeom prst="rect">
            <a:avLst/>
          </a:prstGeom>
          <a:noFill/>
        </p:spPr>
        <p:txBody>
          <a:bodyPr wrap="square" rtlCol="0">
            <a:spAutoFit/>
          </a:bodyPr>
          <a:lstStyle/>
          <a:p>
            <a:pPr algn="ctr"/>
            <a:r>
              <a:rPr lang="en-GB" sz="2500" dirty="0"/>
              <a:t>Y7 Elements of Music</a:t>
            </a:r>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endParaRPr lang="en-GB" sz="2500" dirty="0"/>
          </a:p>
          <a:p>
            <a:pPr algn="ctr"/>
            <a:r>
              <a:rPr lang="en-GB" sz="2500" dirty="0"/>
              <a:t>Name: ____________________</a:t>
            </a:r>
          </a:p>
          <a:p>
            <a:pPr algn="ctr"/>
            <a:endParaRPr lang="en-GB" sz="2500" dirty="0"/>
          </a:p>
          <a:p>
            <a:pPr algn="ctr"/>
            <a:r>
              <a:rPr lang="en-GB" sz="2500" dirty="0"/>
              <a:t>Teacher:___________________</a:t>
            </a:r>
          </a:p>
          <a:p>
            <a:pPr algn="ctr"/>
            <a:endParaRPr lang="en-GB" sz="2500" dirty="0"/>
          </a:p>
        </p:txBody>
      </p:sp>
      <p:pic>
        <p:nvPicPr>
          <p:cNvPr id="5" name="Picture 4">
            <a:extLst>
              <a:ext uri="{FF2B5EF4-FFF2-40B4-BE49-F238E27FC236}">
                <a16:creationId xmlns:a16="http://schemas.microsoft.com/office/drawing/2014/main" id="{FAA87BB9-2612-4A94-9F69-F70037322590}"/>
              </a:ext>
            </a:extLst>
          </p:cNvPr>
          <p:cNvPicPr>
            <a:picLocks noChangeAspect="1"/>
          </p:cNvPicPr>
          <p:nvPr/>
        </p:nvPicPr>
        <p:blipFill>
          <a:blip r:embed="rId2"/>
          <a:stretch>
            <a:fillRect/>
          </a:stretch>
        </p:blipFill>
        <p:spPr>
          <a:xfrm>
            <a:off x="574723" y="179511"/>
            <a:ext cx="5708554" cy="2651244"/>
          </a:xfrm>
          <a:prstGeom prst="rect">
            <a:avLst/>
          </a:prstGeom>
        </p:spPr>
      </p:pic>
      <p:pic>
        <p:nvPicPr>
          <p:cNvPr id="6" name="Picture 5">
            <a:extLst>
              <a:ext uri="{FF2B5EF4-FFF2-40B4-BE49-F238E27FC236}">
                <a16:creationId xmlns:a16="http://schemas.microsoft.com/office/drawing/2014/main" id="{97F73D2E-A2E5-4F4D-BD74-3D25AC0A26DF}"/>
              </a:ext>
            </a:extLst>
          </p:cNvPr>
          <p:cNvPicPr>
            <a:picLocks noChangeAspect="1"/>
          </p:cNvPicPr>
          <p:nvPr/>
        </p:nvPicPr>
        <p:blipFill rotWithShape="1">
          <a:blip r:embed="rId3"/>
          <a:srcRect b="6800"/>
          <a:stretch/>
        </p:blipFill>
        <p:spPr>
          <a:xfrm>
            <a:off x="1776412" y="3619500"/>
            <a:ext cx="3305175" cy="2485628"/>
          </a:xfrm>
          <a:prstGeom prst="rect">
            <a:avLst/>
          </a:prstGeom>
        </p:spPr>
      </p:pic>
    </p:spTree>
    <p:extLst>
      <p:ext uri="{BB962C8B-B14F-4D97-AF65-F5344CB8AC3E}">
        <p14:creationId xmlns:p14="http://schemas.microsoft.com/office/powerpoint/2010/main" val="3507760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6D0A3D-2DC1-423C-B61F-E4A40E7E8A7E}"/>
              </a:ext>
            </a:extLst>
          </p:cNvPr>
          <p:cNvSpPr>
            <a:spLocks noGrp="1"/>
          </p:cNvSpPr>
          <p:nvPr>
            <p:ph idx="1"/>
          </p:nvPr>
        </p:nvSpPr>
        <p:spPr>
          <a:xfrm>
            <a:off x="183177" y="202375"/>
            <a:ext cx="5458252" cy="1201439"/>
          </a:xfrm>
        </p:spPr>
        <p:txBody>
          <a:bodyPr>
            <a:normAutofit fontScale="92500" lnSpcReduction="20000"/>
          </a:bodyPr>
          <a:lstStyle/>
          <a:p>
            <a:pPr marL="0" indent="0" algn="ctr">
              <a:buNone/>
            </a:pPr>
            <a:r>
              <a:rPr lang="en-GB" sz="2400" b="1" dirty="0"/>
              <a:t>Do Now: Describe</a:t>
            </a:r>
            <a:r>
              <a:rPr lang="en-GB" sz="2400" dirty="0"/>
              <a:t> how you would </a:t>
            </a:r>
            <a:r>
              <a:rPr lang="en-GB" sz="2400" b="1" dirty="0"/>
              <a:t>sing or play each of these lines </a:t>
            </a:r>
            <a:r>
              <a:rPr lang="en-GB" sz="2400" dirty="0"/>
              <a:t>(be specific on </a:t>
            </a:r>
            <a:r>
              <a:rPr lang="en-GB" sz="2400" b="1" dirty="0"/>
              <a:t>which elements of music you would use </a:t>
            </a:r>
            <a:r>
              <a:rPr lang="en-GB" sz="2400" dirty="0"/>
              <a:t>and </a:t>
            </a:r>
            <a:r>
              <a:rPr lang="en-GB" sz="2400" b="1" dirty="0"/>
              <a:t>explain your choice</a:t>
            </a:r>
            <a:r>
              <a:rPr lang="en-GB" sz="2400" dirty="0"/>
              <a:t>s)</a:t>
            </a:r>
          </a:p>
          <a:p>
            <a:pPr marL="0" indent="0">
              <a:buNone/>
            </a:pPr>
            <a:endParaRPr lang="en-GB" sz="2400" dirty="0"/>
          </a:p>
          <a:p>
            <a:pPr marL="0" indent="0">
              <a:buNone/>
            </a:pPr>
            <a:endParaRPr lang="en-GB" sz="2400" dirty="0"/>
          </a:p>
        </p:txBody>
      </p:sp>
      <p:sp>
        <p:nvSpPr>
          <p:cNvPr id="4" name="Slide Number Placeholder 3">
            <a:extLst>
              <a:ext uri="{FF2B5EF4-FFF2-40B4-BE49-F238E27FC236}">
                <a16:creationId xmlns:a16="http://schemas.microsoft.com/office/drawing/2014/main" id="{66C9065D-BDEE-4ED8-9A05-03D74DDE5973}"/>
              </a:ext>
            </a:extLst>
          </p:cNvPr>
          <p:cNvSpPr>
            <a:spLocks noGrp="1"/>
          </p:cNvSpPr>
          <p:nvPr>
            <p:ph type="sldNum" sz="quarter" idx="12"/>
          </p:nvPr>
        </p:nvSpPr>
        <p:spPr>
          <a:xfrm>
            <a:off x="5250904" y="9166545"/>
            <a:ext cx="1600200" cy="527403"/>
          </a:xfrm>
        </p:spPr>
        <p:txBody>
          <a:bodyPr/>
          <a:lstStyle/>
          <a:p>
            <a:fld id="{2910EBAA-92EB-4343-B6D5-25298559C073}" type="slidenum">
              <a:rPr lang="en-GB" smtClean="0"/>
              <a:pPr/>
              <a:t>10</a:t>
            </a:fld>
            <a:endParaRPr lang="en-GB" dirty="0"/>
          </a:p>
        </p:txBody>
      </p:sp>
      <p:pic>
        <p:nvPicPr>
          <p:cNvPr id="1026" name="Picture 2">
            <a:extLst>
              <a:ext uri="{FF2B5EF4-FFF2-40B4-BE49-F238E27FC236}">
                <a16:creationId xmlns:a16="http://schemas.microsoft.com/office/drawing/2014/main" id="{F93B337C-A723-434E-AFEB-EBAB8B4549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516" y="1519335"/>
            <a:ext cx="3551608" cy="589893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A7479A09-7D80-4ABF-9A0C-620B286F5C25}"/>
              </a:ext>
            </a:extLst>
          </p:cNvPr>
          <p:cNvSpPr/>
          <p:nvPr/>
        </p:nvSpPr>
        <p:spPr>
          <a:xfrm>
            <a:off x="347012" y="1675025"/>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a:t>
            </a:r>
          </a:p>
        </p:txBody>
      </p:sp>
      <p:sp>
        <p:nvSpPr>
          <p:cNvPr id="7" name="Rectangle 6">
            <a:extLst>
              <a:ext uri="{FF2B5EF4-FFF2-40B4-BE49-F238E27FC236}">
                <a16:creationId xmlns:a16="http://schemas.microsoft.com/office/drawing/2014/main" id="{DE4D9750-E612-4191-B892-E75D764530F2}"/>
              </a:ext>
            </a:extLst>
          </p:cNvPr>
          <p:cNvSpPr/>
          <p:nvPr/>
        </p:nvSpPr>
        <p:spPr>
          <a:xfrm>
            <a:off x="342900" y="2564435"/>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2</a:t>
            </a:r>
          </a:p>
        </p:txBody>
      </p:sp>
      <p:sp>
        <p:nvSpPr>
          <p:cNvPr id="8" name="Rectangle 7">
            <a:extLst>
              <a:ext uri="{FF2B5EF4-FFF2-40B4-BE49-F238E27FC236}">
                <a16:creationId xmlns:a16="http://schemas.microsoft.com/office/drawing/2014/main" id="{BC3F1A77-98E4-41FE-BA29-EB150950065C}"/>
              </a:ext>
            </a:extLst>
          </p:cNvPr>
          <p:cNvSpPr/>
          <p:nvPr/>
        </p:nvSpPr>
        <p:spPr>
          <a:xfrm>
            <a:off x="354028" y="3453845"/>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3</a:t>
            </a:r>
          </a:p>
        </p:txBody>
      </p:sp>
      <p:sp>
        <p:nvSpPr>
          <p:cNvPr id="9" name="Rectangle 8">
            <a:extLst>
              <a:ext uri="{FF2B5EF4-FFF2-40B4-BE49-F238E27FC236}">
                <a16:creationId xmlns:a16="http://schemas.microsoft.com/office/drawing/2014/main" id="{02C18C6D-AD9D-4AD4-9E55-8FF0AE609C71}"/>
              </a:ext>
            </a:extLst>
          </p:cNvPr>
          <p:cNvSpPr/>
          <p:nvPr/>
        </p:nvSpPr>
        <p:spPr>
          <a:xfrm>
            <a:off x="354632" y="4235243"/>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4</a:t>
            </a:r>
          </a:p>
        </p:txBody>
      </p:sp>
      <p:sp>
        <p:nvSpPr>
          <p:cNvPr id="10" name="Rectangle 9">
            <a:extLst>
              <a:ext uri="{FF2B5EF4-FFF2-40B4-BE49-F238E27FC236}">
                <a16:creationId xmlns:a16="http://schemas.microsoft.com/office/drawing/2014/main" id="{CC0CD15E-5CAB-4FA3-9277-DAEF91899069}"/>
              </a:ext>
            </a:extLst>
          </p:cNvPr>
          <p:cNvSpPr/>
          <p:nvPr/>
        </p:nvSpPr>
        <p:spPr>
          <a:xfrm>
            <a:off x="365156" y="4937347"/>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5</a:t>
            </a:r>
          </a:p>
        </p:txBody>
      </p:sp>
      <p:sp>
        <p:nvSpPr>
          <p:cNvPr id="11" name="Rectangle 10">
            <a:extLst>
              <a:ext uri="{FF2B5EF4-FFF2-40B4-BE49-F238E27FC236}">
                <a16:creationId xmlns:a16="http://schemas.microsoft.com/office/drawing/2014/main" id="{EDADA67B-F876-4ED4-8C3B-00EBB6AF9599}"/>
              </a:ext>
            </a:extLst>
          </p:cNvPr>
          <p:cNvSpPr/>
          <p:nvPr/>
        </p:nvSpPr>
        <p:spPr>
          <a:xfrm>
            <a:off x="365156" y="5623791"/>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6</a:t>
            </a:r>
          </a:p>
        </p:txBody>
      </p:sp>
      <p:sp>
        <p:nvSpPr>
          <p:cNvPr id="12" name="Rectangle 11">
            <a:extLst>
              <a:ext uri="{FF2B5EF4-FFF2-40B4-BE49-F238E27FC236}">
                <a16:creationId xmlns:a16="http://schemas.microsoft.com/office/drawing/2014/main" id="{D254C8C5-24FF-4577-8FF4-45BB94B11C7B}"/>
              </a:ext>
            </a:extLst>
          </p:cNvPr>
          <p:cNvSpPr/>
          <p:nvPr/>
        </p:nvSpPr>
        <p:spPr>
          <a:xfrm>
            <a:off x="368664" y="6277765"/>
            <a:ext cx="261764" cy="216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7</a:t>
            </a:r>
          </a:p>
        </p:txBody>
      </p:sp>
      <p:sp>
        <p:nvSpPr>
          <p:cNvPr id="13" name="TextBox 12">
            <a:extLst>
              <a:ext uri="{FF2B5EF4-FFF2-40B4-BE49-F238E27FC236}">
                <a16:creationId xmlns:a16="http://schemas.microsoft.com/office/drawing/2014/main" id="{42A32543-DF4F-482C-8DEA-C925AA85AD54}"/>
              </a:ext>
            </a:extLst>
          </p:cNvPr>
          <p:cNvSpPr txBox="1"/>
          <p:nvPr/>
        </p:nvSpPr>
        <p:spPr>
          <a:xfrm>
            <a:off x="3723868" y="1675025"/>
            <a:ext cx="2879204" cy="5816977"/>
          </a:xfrm>
          <a:prstGeom prst="rect">
            <a:avLst/>
          </a:prstGeom>
          <a:noFill/>
          <a:ln>
            <a:solidFill>
              <a:schemeClr val="tx1"/>
            </a:solidFill>
          </a:ln>
        </p:spPr>
        <p:txBody>
          <a:bodyPr wrap="square" rtlCol="0">
            <a:spAutoFit/>
          </a:bodyPr>
          <a:lstStyle/>
          <a:p>
            <a:pPr>
              <a:spcBef>
                <a:spcPct val="20000"/>
              </a:spcBef>
            </a:pPr>
            <a:endParaRPr lang="en-GB" sz="1200" dirty="0">
              <a:solidFill>
                <a:schemeClr val="bg1">
                  <a:lumMod val="75000"/>
                </a:schemeClr>
              </a:solidFill>
            </a:endParaRP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r>
              <a:rPr lang="en-GB" sz="1200" dirty="0">
                <a:solidFill>
                  <a:schemeClr val="bg1">
                    <a:lumMod val="75000"/>
                  </a:schemeClr>
                </a:solidFill>
              </a:rPr>
              <a:t>___________________________________</a:t>
            </a:r>
          </a:p>
          <a:p>
            <a:pPr>
              <a:spcBef>
                <a:spcPct val="20000"/>
              </a:spcBef>
            </a:pPr>
            <a:endParaRPr lang="en-GB" sz="1200" dirty="0">
              <a:solidFill>
                <a:schemeClr val="bg1">
                  <a:lumMod val="75000"/>
                </a:schemeClr>
              </a:solidFill>
            </a:endParaRPr>
          </a:p>
        </p:txBody>
      </p:sp>
      <p:sp>
        <p:nvSpPr>
          <p:cNvPr id="14" name="Content Placeholder 2">
            <a:extLst>
              <a:ext uri="{FF2B5EF4-FFF2-40B4-BE49-F238E27FC236}">
                <a16:creationId xmlns:a16="http://schemas.microsoft.com/office/drawing/2014/main" id="{B9DE6DAE-31B0-4E0B-B83E-3E5A7440E528}"/>
              </a:ext>
            </a:extLst>
          </p:cNvPr>
          <p:cNvSpPr txBox="1">
            <a:spLocks/>
          </p:cNvSpPr>
          <p:nvPr/>
        </p:nvSpPr>
        <p:spPr>
          <a:xfrm>
            <a:off x="329530" y="7730800"/>
            <a:ext cx="6172200" cy="1201439"/>
          </a:xfrm>
          <a:prstGeom prst="rect">
            <a:avLst/>
          </a:prstGeom>
        </p:spPr>
        <p:style>
          <a:lnRef idx="3">
            <a:schemeClr val="lt1"/>
          </a:lnRef>
          <a:fillRef idx="1">
            <a:schemeClr val="accent2"/>
          </a:fillRef>
          <a:effectRef idx="1">
            <a:schemeClr val="accent2"/>
          </a:effectRef>
          <a:fontRef idx="minor">
            <a:schemeClr val="lt1"/>
          </a:fontRef>
        </p:style>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2400" b="1" dirty="0"/>
              <a:t>Elements to Consider:</a:t>
            </a:r>
            <a:r>
              <a:rPr lang="en-GB" sz="2400" dirty="0"/>
              <a:t> </a:t>
            </a:r>
          </a:p>
          <a:p>
            <a:pPr marL="0" indent="0" algn="ctr">
              <a:buFont typeface="Arial" pitchFamily="34" charset="0"/>
              <a:buNone/>
            </a:pPr>
            <a:r>
              <a:rPr lang="en-GB" sz="2400" dirty="0"/>
              <a:t>Pitch, Tempo, Dynamics, Rhythm, Timbre, Instruments</a:t>
            </a:r>
          </a:p>
        </p:txBody>
      </p:sp>
      <p:pic>
        <p:nvPicPr>
          <p:cNvPr id="15" name="Picture 71">
            <a:extLst>
              <a:ext uri="{FF2B5EF4-FFF2-40B4-BE49-F238E27FC236}">
                <a16:creationId xmlns:a16="http://schemas.microsoft.com/office/drawing/2014/main" id="{3A0872EB-134F-4C2A-A0C6-7731A9870A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1693" y="212052"/>
            <a:ext cx="1209675" cy="1120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02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7F3AA-3E2A-4755-BB44-323E2CDE7516}"/>
              </a:ext>
            </a:extLst>
          </p:cNvPr>
          <p:cNvSpPr>
            <a:spLocks noGrp="1"/>
          </p:cNvSpPr>
          <p:nvPr>
            <p:ph idx="1"/>
          </p:nvPr>
        </p:nvSpPr>
        <p:spPr>
          <a:xfrm>
            <a:off x="343272" y="221982"/>
            <a:ext cx="6172200" cy="1561479"/>
          </a:xfrm>
        </p:spPr>
        <p:txBody>
          <a:bodyPr/>
          <a:lstStyle/>
          <a:p>
            <a:pPr marL="0" indent="0">
              <a:buNone/>
            </a:pPr>
            <a:r>
              <a:rPr lang="en-GB" dirty="0"/>
              <a:t>Do Now: </a:t>
            </a:r>
            <a:r>
              <a:rPr lang="en-GB" b="1" dirty="0"/>
              <a:t>Brain Dump</a:t>
            </a:r>
            <a:r>
              <a:rPr lang="en-GB" dirty="0"/>
              <a:t> all the </a:t>
            </a:r>
            <a:r>
              <a:rPr lang="en-GB" b="1" dirty="0"/>
              <a:t>elements of music </a:t>
            </a:r>
            <a:r>
              <a:rPr lang="en-GB" dirty="0"/>
              <a:t>you can remember and </a:t>
            </a:r>
            <a:r>
              <a:rPr lang="en-GB" b="1" u="sng" dirty="0"/>
              <a:t>define</a:t>
            </a:r>
            <a:r>
              <a:rPr lang="en-GB" dirty="0"/>
              <a:t> them</a:t>
            </a:r>
          </a:p>
        </p:txBody>
      </p:sp>
      <p:sp>
        <p:nvSpPr>
          <p:cNvPr id="4" name="Slide Number Placeholder 3">
            <a:extLst>
              <a:ext uri="{FF2B5EF4-FFF2-40B4-BE49-F238E27FC236}">
                <a16:creationId xmlns:a16="http://schemas.microsoft.com/office/drawing/2014/main" id="{CB908D2E-F376-4E59-87FF-3BA402F28898}"/>
              </a:ext>
            </a:extLst>
          </p:cNvPr>
          <p:cNvSpPr>
            <a:spLocks noGrp="1"/>
          </p:cNvSpPr>
          <p:nvPr>
            <p:ph type="sldNum" sz="quarter" idx="12"/>
          </p:nvPr>
        </p:nvSpPr>
        <p:spPr/>
        <p:txBody>
          <a:bodyPr/>
          <a:lstStyle/>
          <a:p>
            <a:fld id="{2910EBAA-92EB-4343-B6D5-25298559C073}" type="slidenum">
              <a:rPr lang="en-GB" smtClean="0"/>
              <a:pPr/>
              <a:t>11</a:t>
            </a:fld>
            <a:endParaRPr lang="en-GB"/>
          </a:p>
        </p:txBody>
      </p:sp>
      <p:sp>
        <p:nvSpPr>
          <p:cNvPr id="5" name="Cloud 4">
            <a:extLst>
              <a:ext uri="{FF2B5EF4-FFF2-40B4-BE49-F238E27FC236}">
                <a16:creationId xmlns:a16="http://schemas.microsoft.com/office/drawing/2014/main" id="{65A9B589-2A79-40FE-A1D6-60072AB162C8}"/>
              </a:ext>
            </a:extLst>
          </p:cNvPr>
          <p:cNvSpPr/>
          <p:nvPr/>
        </p:nvSpPr>
        <p:spPr>
          <a:xfrm>
            <a:off x="2276872" y="4787699"/>
            <a:ext cx="2016224" cy="118015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Elements of Music</a:t>
            </a:r>
          </a:p>
        </p:txBody>
      </p:sp>
      <p:pic>
        <p:nvPicPr>
          <p:cNvPr id="6" name="Picture 7196">
            <a:extLst>
              <a:ext uri="{FF2B5EF4-FFF2-40B4-BE49-F238E27FC236}">
                <a16:creationId xmlns:a16="http://schemas.microsoft.com/office/drawing/2014/main" id="{E894D68A-0CD5-40A2-8D03-95E3D9F697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28320" y="414552"/>
            <a:ext cx="1200150" cy="1062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00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B6776B-9180-A86A-0AEF-C106523F54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378" y="2737247"/>
            <a:ext cx="6647497" cy="669131"/>
          </a:xfrm>
          <a:prstGeom prst="rect">
            <a:avLst/>
          </a:prstGeom>
        </p:spPr>
      </p:pic>
      <p:sp>
        <p:nvSpPr>
          <p:cNvPr id="5" name="Frame 4">
            <a:extLst>
              <a:ext uri="{FF2B5EF4-FFF2-40B4-BE49-F238E27FC236}">
                <a16:creationId xmlns:a16="http://schemas.microsoft.com/office/drawing/2014/main" id="{0FC8430D-2732-B26D-37F2-4704D42A48C5}"/>
              </a:ext>
            </a:extLst>
          </p:cNvPr>
          <p:cNvSpPr/>
          <p:nvPr/>
        </p:nvSpPr>
        <p:spPr>
          <a:xfrm>
            <a:off x="216990" y="3965277"/>
            <a:ext cx="2065102" cy="1665204"/>
          </a:xfrm>
          <a:prstGeom prst="frame">
            <a:avLst>
              <a:gd name="adj1" fmla="val 2629"/>
            </a:avLst>
          </a:prstGeom>
          <a:solidFill>
            <a:srgbClr val="FF02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6" name="Frame 5">
            <a:extLst>
              <a:ext uri="{FF2B5EF4-FFF2-40B4-BE49-F238E27FC236}">
                <a16:creationId xmlns:a16="http://schemas.microsoft.com/office/drawing/2014/main" id="{07A073D6-F2B6-23FB-A52C-8B17DCEF1AFB}"/>
              </a:ext>
            </a:extLst>
          </p:cNvPr>
          <p:cNvSpPr/>
          <p:nvPr/>
        </p:nvSpPr>
        <p:spPr>
          <a:xfrm>
            <a:off x="245640" y="7495502"/>
            <a:ext cx="2065102" cy="1665204"/>
          </a:xfrm>
          <a:prstGeom prst="frame">
            <a:avLst>
              <a:gd name="adj1" fmla="val 2629"/>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7" name="Frame 6">
            <a:extLst>
              <a:ext uri="{FF2B5EF4-FFF2-40B4-BE49-F238E27FC236}">
                <a16:creationId xmlns:a16="http://schemas.microsoft.com/office/drawing/2014/main" id="{AD365687-1A04-4930-4F0A-FABEEF80F6E2}"/>
              </a:ext>
            </a:extLst>
          </p:cNvPr>
          <p:cNvSpPr/>
          <p:nvPr/>
        </p:nvSpPr>
        <p:spPr>
          <a:xfrm>
            <a:off x="4466528" y="3968396"/>
            <a:ext cx="2065102" cy="1665204"/>
          </a:xfrm>
          <a:prstGeom prst="frame">
            <a:avLst>
              <a:gd name="adj1" fmla="val 2629"/>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9" name="Frame 8">
            <a:extLst>
              <a:ext uri="{FF2B5EF4-FFF2-40B4-BE49-F238E27FC236}">
                <a16:creationId xmlns:a16="http://schemas.microsoft.com/office/drawing/2014/main" id="{FC209E71-35EB-CD18-B15E-F9EAC9860FA5}"/>
              </a:ext>
            </a:extLst>
          </p:cNvPr>
          <p:cNvSpPr/>
          <p:nvPr/>
        </p:nvSpPr>
        <p:spPr>
          <a:xfrm>
            <a:off x="4494883" y="5727742"/>
            <a:ext cx="2065102" cy="1665204"/>
          </a:xfrm>
          <a:prstGeom prst="frame">
            <a:avLst>
              <a:gd name="adj1" fmla="val 2629"/>
            </a:avLst>
          </a:prstGeom>
          <a:solidFill>
            <a:srgbClr val="F4B0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0" name="Frame 9">
            <a:extLst>
              <a:ext uri="{FF2B5EF4-FFF2-40B4-BE49-F238E27FC236}">
                <a16:creationId xmlns:a16="http://schemas.microsoft.com/office/drawing/2014/main" id="{EA99A99C-AD65-F8F8-55D8-74D6D0FEB1AB}"/>
              </a:ext>
            </a:extLst>
          </p:cNvPr>
          <p:cNvSpPr/>
          <p:nvPr/>
        </p:nvSpPr>
        <p:spPr>
          <a:xfrm>
            <a:off x="2377405" y="7495503"/>
            <a:ext cx="2065102" cy="1665204"/>
          </a:xfrm>
          <a:prstGeom prst="frame">
            <a:avLst>
              <a:gd name="adj1" fmla="val 2629"/>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1" name="Frame 10">
            <a:extLst>
              <a:ext uri="{FF2B5EF4-FFF2-40B4-BE49-F238E27FC236}">
                <a16:creationId xmlns:a16="http://schemas.microsoft.com/office/drawing/2014/main" id="{2B42FC5B-36FB-7D0E-A6B8-10FA5D0FE81F}"/>
              </a:ext>
            </a:extLst>
          </p:cNvPr>
          <p:cNvSpPr/>
          <p:nvPr/>
        </p:nvSpPr>
        <p:spPr>
          <a:xfrm>
            <a:off x="2340110" y="3965277"/>
            <a:ext cx="2065102" cy="1665204"/>
          </a:xfrm>
          <a:prstGeom prst="frame">
            <a:avLst>
              <a:gd name="adj1" fmla="val 2629"/>
            </a:avLst>
          </a:prstGeom>
          <a:solidFill>
            <a:srgbClr val="C1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2" name="Frame 11">
            <a:extLst>
              <a:ext uri="{FF2B5EF4-FFF2-40B4-BE49-F238E27FC236}">
                <a16:creationId xmlns:a16="http://schemas.microsoft.com/office/drawing/2014/main" id="{1F90B9C8-81E2-6D4E-8362-7FB8CD08368C}"/>
              </a:ext>
            </a:extLst>
          </p:cNvPr>
          <p:cNvSpPr/>
          <p:nvPr/>
        </p:nvSpPr>
        <p:spPr>
          <a:xfrm>
            <a:off x="236902" y="5727741"/>
            <a:ext cx="2065102" cy="1665204"/>
          </a:xfrm>
          <a:prstGeom prst="frame">
            <a:avLst>
              <a:gd name="adj1" fmla="val 262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3" name="Frame 12">
            <a:extLst>
              <a:ext uri="{FF2B5EF4-FFF2-40B4-BE49-F238E27FC236}">
                <a16:creationId xmlns:a16="http://schemas.microsoft.com/office/drawing/2014/main" id="{EB787F64-88FE-3697-667E-664652BB5D7A}"/>
              </a:ext>
            </a:extLst>
          </p:cNvPr>
          <p:cNvSpPr/>
          <p:nvPr/>
        </p:nvSpPr>
        <p:spPr>
          <a:xfrm>
            <a:off x="2363118" y="5727741"/>
            <a:ext cx="2065102" cy="1665204"/>
          </a:xfrm>
          <a:prstGeom prst="frame">
            <a:avLst>
              <a:gd name="adj1" fmla="val 2629"/>
            </a:avLst>
          </a:prstGeom>
          <a:solidFill>
            <a:srgbClr val="FFC00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4" name="Frame 13">
            <a:extLst>
              <a:ext uri="{FF2B5EF4-FFF2-40B4-BE49-F238E27FC236}">
                <a16:creationId xmlns:a16="http://schemas.microsoft.com/office/drawing/2014/main" id="{DD9C7F38-1763-8828-8EAF-5DCB77EC3509}"/>
              </a:ext>
            </a:extLst>
          </p:cNvPr>
          <p:cNvSpPr/>
          <p:nvPr/>
        </p:nvSpPr>
        <p:spPr>
          <a:xfrm>
            <a:off x="4509170" y="7495503"/>
            <a:ext cx="2065102" cy="1665204"/>
          </a:xfrm>
          <a:prstGeom prst="frame">
            <a:avLst>
              <a:gd name="adj1" fmla="val 2629"/>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schemeClr val="tx1"/>
              </a:solidFill>
            </a:endParaRPr>
          </a:p>
        </p:txBody>
      </p:sp>
      <p:sp>
        <p:nvSpPr>
          <p:cNvPr id="15" name="TextBox 14">
            <a:extLst>
              <a:ext uri="{FF2B5EF4-FFF2-40B4-BE49-F238E27FC236}">
                <a16:creationId xmlns:a16="http://schemas.microsoft.com/office/drawing/2014/main" id="{73271854-FC25-59A7-F531-86C8CF665AB9}"/>
              </a:ext>
            </a:extLst>
          </p:cNvPr>
          <p:cNvSpPr txBox="1"/>
          <p:nvPr/>
        </p:nvSpPr>
        <p:spPr>
          <a:xfrm>
            <a:off x="1519174" y="2324772"/>
            <a:ext cx="3853876" cy="507831"/>
          </a:xfrm>
          <a:prstGeom prst="rect">
            <a:avLst/>
          </a:prstGeom>
          <a:noFill/>
        </p:spPr>
        <p:txBody>
          <a:bodyPr wrap="none" rtlCol="0">
            <a:spAutoFit/>
          </a:bodyPr>
          <a:lstStyle/>
          <a:p>
            <a:r>
              <a:rPr lang="en-GB" sz="2700" b="1" dirty="0"/>
              <a:t>THE ELEMENTS OF MUSIC</a:t>
            </a:r>
          </a:p>
        </p:txBody>
      </p:sp>
      <p:sp>
        <p:nvSpPr>
          <p:cNvPr id="2" name="TextBox 1">
            <a:extLst>
              <a:ext uri="{FF2B5EF4-FFF2-40B4-BE49-F238E27FC236}">
                <a16:creationId xmlns:a16="http://schemas.microsoft.com/office/drawing/2014/main" id="{33AA201E-8A91-D986-120F-D9B2EBDB860B}"/>
              </a:ext>
            </a:extLst>
          </p:cNvPr>
          <p:cNvSpPr txBox="1"/>
          <p:nvPr/>
        </p:nvSpPr>
        <p:spPr>
          <a:xfrm>
            <a:off x="952637" y="729296"/>
            <a:ext cx="5228449" cy="1338828"/>
          </a:xfrm>
          <a:prstGeom prst="rect">
            <a:avLst/>
          </a:prstGeom>
          <a:noFill/>
        </p:spPr>
        <p:txBody>
          <a:bodyPr wrap="square" rtlCol="0">
            <a:spAutoFit/>
          </a:bodyPr>
          <a:lstStyle/>
          <a:p>
            <a:pPr algn="ctr"/>
            <a:r>
              <a:rPr lang="en-GB" sz="2025" b="1" dirty="0"/>
              <a:t>Do Now: </a:t>
            </a:r>
            <a:r>
              <a:rPr lang="en-GB" sz="2025" dirty="0"/>
              <a:t>Draw a picture in the colour coded boxes to represent the different Elements of music that start with each colour coded letter of MAD TSHIRT</a:t>
            </a:r>
          </a:p>
        </p:txBody>
      </p:sp>
    </p:spTree>
    <p:extLst>
      <p:ext uri="{BB962C8B-B14F-4D97-AF65-F5344CB8AC3E}">
        <p14:creationId xmlns:p14="http://schemas.microsoft.com/office/powerpoint/2010/main" val="621857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05DAD-2AFF-CB89-B39A-9E6FC06C8028}"/>
              </a:ext>
            </a:extLst>
          </p:cNvPr>
          <p:cNvSpPr>
            <a:spLocks noGrp="1"/>
          </p:cNvSpPr>
          <p:nvPr>
            <p:ph type="title"/>
          </p:nvPr>
        </p:nvSpPr>
        <p:spPr>
          <a:xfrm>
            <a:off x="471488" y="567798"/>
            <a:ext cx="5915025" cy="584727"/>
          </a:xfrm>
        </p:spPr>
        <p:txBody>
          <a:bodyPr>
            <a:noAutofit/>
          </a:bodyPr>
          <a:lstStyle/>
          <a:p>
            <a:pPr algn="ctr"/>
            <a:r>
              <a:rPr lang="en-GB" sz="2475" dirty="0"/>
              <a:t>Homework: create a fact file/poster on the Elements of Music</a:t>
            </a:r>
          </a:p>
        </p:txBody>
      </p:sp>
      <p:sp>
        <p:nvSpPr>
          <p:cNvPr id="3" name="Content Placeholder 2">
            <a:extLst>
              <a:ext uri="{FF2B5EF4-FFF2-40B4-BE49-F238E27FC236}">
                <a16:creationId xmlns:a16="http://schemas.microsoft.com/office/drawing/2014/main" id="{4072DCB6-548B-2D91-21D2-2082353D625F}"/>
              </a:ext>
            </a:extLst>
          </p:cNvPr>
          <p:cNvSpPr>
            <a:spLocks noGrp="1"/>
          </p:cNvSpPr>
          <p:nvPr>
            <p:ph idx="1"/>
          </p:nvPr>
        </p:nvSpPr>
        <p:spPr>
          <a:xfrm>
            <a:off x="2371725" y="4586817"/>
            <a:ext cx="2114550" cy="366184"/>
          </a:xfrm>
        </p:spPr>
        <p:txBody>
          <a:bodyPr>
            <a:normAutofit fontScale="62500" lnSpcReduction="20000"/>
          </a:bodyPr>
          <a:lstStyle/>
          <a:p>
            <a:pPr marL="0" indent="0">
              <a:buNone/>
            </a:pPr>
            <a:r>
              <a:rPr lang="en-GB" dirty="0"/>
              <a:t>Stick Fact File here</a:t>
            </a:r>
          </a:p>
        </p:txBody>
      </p:sp>
    </p:spTree>
    <p:extLst>
      <p:ext uri="{BB962C8B-B14F-4D97-AF65-F5344CB8AC3E}">
        <p14:creationId xmlns:p14="http://schemas.microsoft.com/office/powerpoint/2010/main" val="3584572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09BDF65-FB0F-4BF7-5E7D-60A6F9DDEFCC}"/>
              </a:ext>
            </a:extLst>
          </p:cNvPr>
          <p:cNvSpPr>
            <a:spLocks noGrp="1"/>
          </p:cNvSpPr>
          <p:nvPr>
            <p:ph type="title"/>
          </p:nvPr>
        </p:nvSpPr>
        <p:spPr>
          <a:xfrm>
            <a:off x="471488" y="1110723"/>
            <a:ext cx="5915025" cy="584727"/>
          </a:xfrm>
        </p:spPr>
        <p:txBody>
          <a:bodyPr>
            <a:noAutofit/>
          </a:bodyPr>
          <a:lstStyle/>
          <a:p>
            <a:pPr algn="ctr"/>
            <a:r>
              <a:rPr lang="en-GB" sz="2475" dirty="0"/>
              <a:t>Homework: create a graphic score that uses at least 2 elements of music (you can use words, pictures, shapes or any other appropriate method to show changing elements of music</a:t>
            </a:r>
          </a:p>
        </p:txBody>
      </p:sp>
    </p:spTree>
    <p:extLst>
      <p:ext uri="{BB962C8B-B14F-4D97-AF65-F5344CB8AC3E}">
        <p14:creationId xmlns:p14="http://schemas.microsoft.com/office/powerpoint/2010/main" val="290899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240F6D-AB35-8FD4-B174-04CC99BF8CAA}"/>
              </a:ext>
            </a:extLst>
          </p:cNvPr>
          <p:cNvSpPr txBox="1"/>
          <p:nvPr/>
        </p:nvSpPr>
        <p:spPr>
          <a:xfrm>
            <a:off x="128588" y="565767"/>
            <a:ext cx="6637862" cy="8817799"/>
          </a:xfrm>
          <a:prstGeom prst="rect">
            <a:avLst/>
          </a:prstGeom>
          <a:noFill/>
          <a:ln w="38100">
            <a:solidFill>
              <a:schemeClr val="tx1"/>
            </a:solidFill>
          </a:ln>
        </p:spPr>
        <p:txBody>
          <a:bodyPr wrap="square" rtlCol="0">
            <a:spAutoFit/>
          </a:bodyPr>
          <a:lstStyle/>
          <a:p>
            <a:pPr algn="ctr"/>
            <a:r>
              <a:rPr lang="en-GB" sz="1575" b="1" dirty="0">
                <a:latin typeface="Avenir Next LT Pro" panose="020B0504020202020204" pitchFamily="34" charset="0"/>
              </a:rPr>
              <a:t>Whole class feedback response:</a:t>
            </a:r>
          </a:p>
          <a:p>
            <a:endParaRPr lang="en-GB" sz="1575" b="1" dirty="0">
              <a:latin typeface="Avenir Next LT Pro" panose="020B0504020202020204" pitchFamily="34" charset="0"/>
            </a:endParaRPr>
          </a:p>
          <a:p>
            <a:r>
              <a:rPr lang="en-GB" sz="1575" b="1" dirty="0">
                <a:latin typeface="Avenir Next LT Pro" panose="020B0504020202020204" pitchFamily="34" charset="0"/>
              </a:rPr>
              <a:t>I performed well in ………</a:t>
            </a: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r>
              <a:rPr lang="en-GB" sz="1575" b="1" dirty="0">
                <a:latin typeface="Avenir Next LT Pro" panose="020B0504020202020204" pitchFamily="34" charset="0"/>
              </a:rPr>
              <a:t>I know this because ……..</a:t>
            </a: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r>
              <a:rPr lang="en-GB" sz="1575" b="1" dirty="0">
                <a:latin typeface="Avenir Next LT Pro" panose="020B0504020202020204" pitchFamily="34" charset="0"/>
              </a:rPr>
              <a:t>I need to improve ……..</a:t>
            </a: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r>
              <a:rPr lang="en-GB" sz="1575" b="1" dirty="0">
                <a:latin typeface="Avenir Next LT Pro" panose="020B0504020202020204" pitchFamily="34" charset="0"/>
              </a:rPr>
              <a:t>I will do this by ………</a:t>
            </a: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r>
              <a:rPr lang="en-GB" sz="1575" b="1" dirty="0">
                <a:latin typeface="Avenir Next LT Pro" panose="020B0504020202020204" pitchFamily="34" charset="0"/>
              </a:rPr>
              <a:t>The benefit to me of this would be …….</a:t>
            </a:r>
          </a:p>
          <a:p>
            <a:endParaRPr lang="en-GB" sz="1575" b="1" dirty="0">
              <a:latin typeface="Avenir Next LT Pro" panose="020B0504020202020204" pitchFamily="34" charset="0"/>
            </a:endParaRPr>
          </a:p>
          <a:p>
            <a:endParaRPr lang="en-GB" sz="1575" b="1" dirty="0">
              <a:latin typeface="Avenir Next LT Pro" panose="020B0504020202020204" pitchFamily="34" charset="0"/>
            </a:endParaRPr>
          </a:p>
          <a:p>
            <a:endParaRPr lang="en-GB" sz="1575" dirty="0"/>
          </a:p>
          <a:p>
            <a:endParaRPr lang="en-GB" sz="1575" dirty="0"/>
          </a:p>
          <a:p>
            <a:endParaRPr lang="en-GB" sz="1575" dirty="0"/>
          </a:p>
        </p:txBody>
      </p:sp>
    </p:spTree>
    <p:extLst>
      <p:ext uri="{BB962C8B-B14F-4D97-AF65-F5344CB8AC3E}">
        <p14:creationId xmlns:p14="http://schemas.microsoft.com/office/powerpoint/2010/main" val="3945082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04207-C338-4541-9880-CFFE1F356D32}"/>
              </a:ext>
            </a:extLst>
          </p:cNvPr>
          <p:cNvSpPr>
            <a:spLocks noGrp="1"/>
          </p:cNvSpPr>
          <p:nvPr>
            <p:ph type="title"/>
          </p:nvPr>
        </p:nvSpPr>
        <p:spPr>
          <a:xfrm>
            <a:off x="337914" y="0"/>
            <a:ext cx="6172200" cy="1651000"/>
          </a:xfrm>
        </p:spPr>
        <p:txBody>
          <a:bodyPr>
            <a:normAutofit/>
          </a:bodyPr>
          <a:lstStyle/>
          <a:p>
            <a:r>
              <a:rPr lang="en-GB" sz="3200" dirty="0"/>
              <a:t>Appendix A1: Graphic Score 1 – Night Storm </a:t>
            </a:r>
          </a:p>
        </p:txBody>
      </p:sp>
      <p:sp>
        <p:nvSpPr>
          <p:cNvPr id="4" name="Slide Number Placeholder 3">
            <a:extLst>
              <a:ext uri="{FF2B5EF4-FFF2-40B4-BE49-F238E27FC236}">
                <a16:creationId xmlns:a16="http://schemas.microsoft.com/office/drawing/2014/main" id="{13A2D8CB-8A81-4807-89AD-AA1F6D67A29B}"/>
              </a:ext>
            </a:extLst>
          </p:cNvPr>
          <p:cNvSpPr>
            <a:spLocks noGrp="1"/>
          </p:cNvSpPr>
          <p:nvPr>
            <p:ph type="sldNum" sz="quarter" idx="12"/>
          </p:nvPr>
        </p:nvSpPr>
        <p:spPr/>
        <p:txBody>
          <a:bodyPr/>
          <a:lstStyle/>
          <a:p>
            <a:fld id="{2910EBAA-92EB-4343-B6D5-25298559C073}" type="slidenum">
              <a:rPr lang="en-GB" smtClean="0"/>
              <a:pPr/>
              <a:t>16</a:t>
            </a:fld>
            <a:endParaRPr lang="en-GB"/>
          </a:p>
        </p:txBody>
      </p:sp>
      <p:pic>
        <p:nvPicPr>
          <p:cNvPr id="6" name="Picture 5" descr="Diagram&#10;&#10;Description automatically generated with medium confidence">
            <a:extLst>
              <a:ext uri="{FF2B5EF4-FFF2-40B4-BE49-F238E27FC236}">
                <a16:creationId xmlns:a16="http://schemas.microsoft.com/office/drawing/2014/main" id="{E45C76DF-BFC3-41EE-BB61-80E2332CFE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869713" y="3007571"/>
            <a:ext cx="8587453" cy="5209406"/>
          </a:xfrm>
          <a:prstGeom prst="rect">
            <a:avLst/>
          </a:prstGeom>
        </p:spPr>
      </p:pic>
    </p:spTree>
    <p:extLst>
      <p:ext uri="{BB962C8B-B14F-4D97-AF65-F5344CB8AC3E}">
        <p14:creationId xmlns:p14="http://schemas.microsoft.com/office/powerpoint/2010/main" val="3270724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E16FB5F-9FC6-3CC7-4DE1-D4DA1CF98AA5}"/>
              </a:ext>
            </a:extLst>
          </p:cNvPr>
          <p:cNvSpPr/>
          <p:nvPr/>
        </p:nvSpPr>
        <p:spPr>
          <a:xfrm>
            <a:off x="6783" y="2081589"/>
            <a:ext cx="1551387" cy="519439"/>
          </a:xfrm>
          <a:prstGeom prst="rect">
            <a:avLst/>
          </a:prstGeom>
          <a:noFill/>
        </p:spPr>
        <p:txBody>
          <a:bodyPr wrap="none" lIns="51435" tIns="25718" rIns="51435" bIns="25718">
            <a:spAutoFit/>
          </a:bodyPr>
          <a:lstStyle/>
          <a:p>
            <a:pPr algn="ctr"/>
            <a:r>
              <a:rPr lang="en-GB" sz="3038"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Tick Tock</a:t>
            </a:r>
          </a:p>
        </p:txBody>
      </p:sp>
      <p:sp>
        <p:nvSpPr>
          <p:cNvPr id="5" name="Rectangle 4">
            <a:extLst>
              <a:ext uri="{FF2B5EF4-FFF2-40B4-BE49-F238E27FC236}">
                <a16:creationId xmlns:a16="http://schemas.microsoft.com/office/drawing/2014/main" id="{4AD09877-72A6-A278-10F8-4C6AF4E1F0D9}"/>
              </a:ext>
            </a:extLst>
          </p:cNvPr>
          <p:cNvSpPr/>
          <p:nvPr/>
        </p:nvSpPr>
        <p:spPr>
          <a:xfrm>
            <a:off x="1604993" y="1415681"/>
            <a:ext cx="3180486" cy="1047467"/>
          </a:xfrm>
          <a:prstGeom prst="rect">
            <a:avLst/>
          </a:prstGeom>
          <a:noFill/>
        </p:spPr>
        <p:txBody>
          <a:bodyPr wrap="none" lIns="51435" tIns="25718" rIns="51435" bIns="25718">
            <a:spAutoFit/>
            <a:scene3d>
              <a:camera prst="orthographicFront"/>
              <a:lightRig rig="threePt" dir="t"/>
            </a:scene3d>
            <a:sp3d/>
          </a:bodyPr>
          <a:lstStyle/>
          <a:p>
            <a:pPr algn="ctr"/>
            <a:r>
              <a:rPr lang="en-GB" sz="6469"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Tick Tock</a:t>
            </a:r>
          </a:p>
        </p:txBody>
      </p:sp>
      <p:sp>
        <p:nvSpPr>
          <p:cNvPr id="6" name="Rectangle 5">
            <a:extLst>
              <a:ext uri="{FF2B5EF4-FFF2-40B4-BE49-F238E27FC236}">
                <a16:creationId xmlns:a16="http://schemas.microsoft.com/office/drawing/2014/main" id="{8EF08FA6-CCF2-33A2-BCB0-8543E5C27E48}"/>
              </a:ext>
            </a:extLst>
          </p:cNvPr>
          <p:cNvSpPr/>
          <p:nvPr/>
        </p:nvSpPr>
        <p:spPr>
          <a:xfrm>
            <a:off x="4833435" y="2463082"/>
            <a:ext cx="744563" cy="259687"/>
          </a:xfrm>
          <a:prstGeom prst="rect">
            <a:avLst/>
          </a:prstGeom>
          <a:noFill/>
        </p:spPr>
        <p:txBody>
          <a:bodyPr wrap="none" lIns="51435" tIns="25718" rIns="51435" bIns="25718">
            <a:spAutoFit/>
          </a:bodyPr>
          <a:lstStyle/>
          <a:p>
            <a:pPr algn="ctr"/>
            <a:r>
              <a:rPr lang="en-GB" sz="135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Tick Tock</a:t>
            </a:r>
          </a:p>
        </p:txBody>
      </p:sp>
      <p:sp>
        <p:nvSpPr>
          <p:cNvPr id="7" name="Rectangle 6">
            <a:extLst>
              <a:ext uri="{FF2B5EF4-FFF2-40B4-BE49-F238E27FC236}">
                <a16:creationId xmlns:a16="http://schemas.microsoft.com/office/drawing/2014/main" id="{B3C5E421-B28F-4B38-4F6B-2ADC592037FD}"/>
              </a:ext>
            </a:extLst>
          </p:cNvPr>
          <p:cNvSpPr/>
          <p:nvPr/>
        </p:nvSpPr>
        <p:spPr>
          <a:xfrm>
            <a:off x="5491469" y="1744047"/>
            <a:ext cx="743473" cy="519439"/>
          </a:xfrm>
          <a:prstGeom prst="rect">
            <a:avLst/>
          </a:prstGeom>
          <a:noFill/>
        </p:spPr>
        <p:txBody>
          <a:bodyPr wrap="none" lIns="51435" tIns="25718" rIns="51435" bIns="25718">
            <a:spAutoFit/>
          </a:bodyPr>
          <a:lstStyle/>
          <a:p>
            <a:pPr algn="ctr"/>
            <a:r>
              <a:rPr lang="en-GB" sz="3038"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Tick</a:t>
            </a:r>
          </a:p>
        </p:txBody>
      </p:sp>
      <p:sp>
        <p:nvSpPr>
          <p:cNvPr id="8" name="Rectangle 7">
            <a:extLst>
              <a:ext uri="{FF2B5EF4-FFF2-40B4-BE49-F238E27FC236}">
                <a16:creationId xmlns:a16="http://schemas.microsoft.com/office/drawing/2014/main" id="{03D12142-FEA0-E522-7F74-8AA9CDBD35F9}"/>
              </a:ext>
            </a:extLst>
          </p:cNvPr>
          <p:cNvSpPr/>
          <p:nvPr/>
        </p:nvSpPr>
        <p:spPr>
          <a:xfrm>
            <a:off x="6190879" y="2203396"/>
            <a:ext cx="527965" cy="328937"/>
          </a:xfrm>
          <a:prstGeom prst="rect">
            <a:avLst/>
          </a:prstGeom>
          <a:noFill/>
        </p:spPr>
        <p:txBody>
          <a:bodyPr wrap="none" lIns="51435" tIns="25718" rIns="51435" bIns="25718">
            <a:spAutoFit/>
          </a:bodyPr>
          <a:lstStyle/>
          <a:p>
            <a:pPr algn="ctr"/>
            <a:r>
              <a:rPr lang="en-GB"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Tock</a:t>
            </a:r>
          </a:p>
        </p:txBody>
      </p:sp>
      <p:sp>
        <p:nvSpPr>
          <p:cNvPr id="10" name="Rectangle 9">
            <a:extLst>
              <a:ext uri="{FF2B5EF4-FFF2-40B4-BE49-F238E27FC236}">
                <a16:creationId xmlns:a16="http://schemas.microsoft.com/office/drawing/2014/main" id="{C45EB282-305E-6F87-BD8A-C55C646E6BED}"/>
              </a:ext>
            </a:extLst>
          </p:cNvPr>
          <p:cNvSpPr/>
          <p:nvPr/>
        </p:nvSpPr>
        <p:spPr>
          <a:xfrm>
            <a:off x="64236" y="1528466"/>
            <a:ext cx="289322" cy="2812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b="1" dirty="0"/>
              <a:t>1</a:t>
            </a:r>
          </a:p>
        </p:txBody>
      </p:sp>
      <p:sp>
        <p:nvSpPr>
          <p:cNvPr id="11" name="Rectangle 10">
            <a:extLst>
              <a:ext uri="{FF2B5EF4-FFF2-40B4-BE49-F238E27FC236}">
                <a16:creationId xmlns:a16="http://schemas.microsoft.com/office/drawing/2014/main" id="{9855A3D1-FF14-AE7E-FAED-0A72B91F1996}"/>
              </a:ext>
            </a:extLst>
          </p:cNvPr>
          <p:cNvSpPr/>
          <p:nvPr/>
        </p:nvSpPr>
        <p:spPr>
          <a:xfrm>
            <a:off x="64236" y="4857421"/>
            <a:ext cx="289322" cy="2812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b="1" dirty="0"/>
              <a:t>2</a:t>
            </a:r>
          </a:p>
        </p:txBody>
      </p:sp>
      <p:sp>
        <p:nvSpPr>
          <p:cNvPr id="12" name="Rectangle 11">
            <a:extLst>
              <a:ext uri="{FF2B5EF4-FFF2-40B4-BE49-F238E27FC236}">
                <a16:creationId xmlns:a16="http://schemas.microsoft.com/office/drawing/2014/main" id="{E74F5C9B-3691-54F4-C7AF-E4F09076657D}"/>
              </a:ext>
            </a:extLst>
          </p:cNvPr>
          <p:cNvSpPr/>
          <p:nvPr/>
        </p:nvSpPr>
        <p:spPr>
          <a:xfrm>
            <a:off x="2429129" y="9252341"/>
            <a:ext cx="4325268" cy="5098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Elements to Focus On: Duration, Rhythm, Dynamics, Pitch</a:t>
            </a:r>
          </a:p>
        </p:txBody>
      </p:sp>
      <p:sp>
        <p:nvSpPr>
          <p:cNvPr id="13" name="Oval 12">
            <a:extLst>
              <a:ext uri="{FF2B5EF4-FFF2-40B4-BE49-F238E27FC236}">
                <a16:creationId xmlns:a16="http://schemas.microsoft.com/office/drawing/2014/main" id="{8661FD6C-90A6-9A8C-06B0-3D3AB44BBC07}"/>
              </a:ext>
            </a:extLst>
          </p:cNvPr>
          <p:cNvSpPr/>
          <p:nvPr/>
        </p:nvSpPr>
        <p:spPr>
          <a:xfrm>
            <a:off x="718797" y="4717128"/>
            <a:ext cx="2289336" cy="10858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4" name="Oval 13">
            <a:extLst>
              <a:ext uri="{FF2B5EF4-FFF2-40B4-BE49-F238E27FC236}">
                <a16:creationId xmlns:a16="http://schemas.microsoft.com/office/drawing/2014/main" id="{DDA11073-3FB0-A61C-BB04-4DE9D235D50D}"/>
              </a:ext>
            </a:extLst>
          </p:cNvPr>
          <p:cNvSpPr/>
          <p:nvPr/>
        </p:nvSpPr>
        <p:spPr>
          <a:xfrm>
            <a:off x="3310999" y="5517228"/>
            <a:ext cx="290483"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5" name="Oval 14">
            <a:extLst>
              <a:ext uri="{FF2B5EF4-FFF2-40B4-BE49-F238E27FC236}">
                <a16:creationId xmlns:a16="http://schemas.microsoft.com/office/drawing/2014/main" id="{AC9E4B4A-9432-1859-0A95-B6A63A164615}"/>
              </a:ext>
            </a:extLst>
          </p:cNvPr>
          <p:cNvSpPr/>
          <p:nvPr/>
        </p:nvSpPr>
        <p:spPr>
          <a:xfrm>
            <a:off x="3613866" y="5231478"/>
            <a:ext cx="290483"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6" name="Oval 15">
            <a:extLst>
              <a:ext uri="{FF2B5EF4-FFF2-40B4-BE49-F238E27FC236}">
                <a16:creationId xmlns:a16="http://schemas.microsoft.com/office/drawing/2014/main" id="{E026DE01-A74C-3805-1CBD-08E814E408FF}"/>
              </a:ext>
            </a:extLst>
          </p:cNvPr>
          <p:cNvSpPr/>
          <p:nvPr/>
        </p:nvSpPr>
        <p:spPr>
          <a:xfrm>
            <a:off x="3904349" y="4881530"/>
            <a:ext cx="290483"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7" name="Oval 16">
            <a:extLst>
              <a:ext uri="{FF2B5EF4-FFF2-40B4-BE49-F238E27FC236}">
                <a16:creationId xmlns:a16="http://schemas.microsoft.com/office/drawing/2014/main" id="{FFF09502-59BB-D01C-583F-5F1219016BCA}"/>
              </a:ext>
            </a:extLst>
          </p:cNvPr>
          <p:cNvSpPr/>
          <p:nvPr/>
        </p:nvSpPr>
        <p:spPr>
          <a:xfrm>
            <a:off x="4195865" y="4531583"/>
            <a:ext cx="290483"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8" name="Oval 17">
            <a:extLst>
              <a:ext uri="{FF2B5EF4-FFF2-40B4-BE49-F238E27FC236}">
                <a16:creationId xmlns:a16="http://schemas.microsoft.com/office/drawing/2014/main" id="{D3F9127B-4EC7-0C35-4DD7-8D0050C488F3}"/>
              </a:ext>
            </a:extLst>
          </p:cNvPr>
          <p:cNvSpPr/>
          <p:nvPr/>
        </p:nvSpPr>
        <p:spPr>
          <a:xfrm>
            <a:off x="4543017" y="4189072"/>
            <a:ext cx="290483"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19" name="Oval 18">
            <a:extLst>
              <a:ext uri="{FF2B5EF4-FFF2-40B4-BE49-F238E27FC236}">
                <a16:creationId xmlns:a16="http://schemas.microsoft.com/office/drawing/2014/main" id="{F35586C1-A670-1E76-EB07-56CA5450929E}"/>
              </a:ext>
            </a:extLst>
          </p:cNvPr>
          <p:cNvSpPr/>
          <p:nvPr/>
        </p:nvSpPr>
        <p:spPr>
          <a:xfrm>
            <a:off x="4833500" y="4531583"/>
            <a:ext cx="290483"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0" name="Oval 19">
            <a:extLst>
              <a:ext uri="{FF2B5EF4-FFF2-40B4-BE49-F238E27FC236}">
                <a16:creationId xmlns:a16="http://schemas.microsoft.com/office/drawing/2014/main" id="{006ECCD5-46A0-69F1-30B8-3DB8C236728A}"/>
              </a:ext>
            </a:extLst>
          </p:cNvPr>
          <p:cNvSpPr/>
          <p:nvPr/>
        </p:nvSpPr>
        <p:spPr>
          <a:xfrm>
            <a:off x="5205717" y="5560091"/>
            <a:ext cx="742271" cy="28575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2" name="Cloud 21">
            <a:extLst>
              <a:ext uri="{FF2B5EF4-FFF2-40B4-BE49-F238E27FC236}">
                <a16:creationId xmlns:a16="http://schemas.microsoft.com/office/drawing/2014/main" id="{A14698D9-8BB4-C607-2E7C-9744CDC744CC}"/>
              </a:ext>
            </a:extLst>
          </p:cNvPr>
          <p:cNvSpPr/>
          <p:nvPr/>
        </p:nvSpPr>
        <p:spPr>
          <a:xfrm>
            <a:off x="6189729" y="3981450"/>
            <a:ext cx="252668" cy="207622"/>
          </a:xfrm>
          <a:prstGeom prst="cloud">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sp>
        <p:nvSpPr>
          <p:cNvPr id="23" name="Rectangle 22">
            <a:extLst>
              <a:ext uri="{FF2B5EF4-FFF2-40B4-BE49-F238E27FC236}">
                <a16:creationId xmlns:a16="http://schemas.microsoft.com/office/drawing/2014/main" id="{460BAFCB-BC79-0308-C5B2-DF6BA9EA8C32}"/>
              </a:ext>
            </a:extLst>
          </p:cNvPr>
          <p:cNvSpPr/>
          <p:nvPr/>
        </p:nvSpPr>
        <p:spPr>
          <a:xfrm>
            <a:off x="64236" y="8096250"/>
            <a:ext cx="289322" cy="28128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13" b="1" dirty="0"/>
              <a:t>3</a:t>
            </a:r>
          </a:p>
        </p:txBody>
      </p:sp>
      <p:cxnSp>
        <p:nvCxnSpPr>
          <p:cNvPr id="25" name="Straight Connector 24">
            <a:extLst>
              <a:ext uri="{FF2B5EF4-FFF2-40B4-BE49-F238E27FC236}">
                <a16:creationId xmlns:a16="http://schemas.microsoft.com/office/drawing/2014/main" id="{E5920C82-73E0-8FD5-1BAE-2DC1548D1B73}"/>
              </a:ext>
            </a:extLst>
          </p:cNvPr>
          <p:cNvCxnSpPr>
            <a:cxnSpLocks/>
          </p:cNvCxnSpPr>
          <p:nvPr/>
        </p:nvCxnSpPr>
        <p:spPr>
          <a:xfrm>
            <a:off x="782476" y="8236892"/>
            <a:ext cx="331949" cy="0"/>
          </a:xfrm>
          <a:prstGeom prst="line">
            <a:avLst/>
          </a:prstGeom>
          <a:ln w="98425"/>
        </p:spPr>
        <p:style>
          <a:lnRef idx="3">
            <a:schemeClr val="dk1"/>
          </a:lnRef>
          <a:fillRef idx="0">
            <a:schemeClr val="dk1"/>
          </a:fillRef>
          <a:effectRef idx="2">
            <a:schemeClr val="dk1"/>
          </a:effectRef>
          <a:fontRef idx="minor">
            <a:schemeClr val="tx1"/>
          </a:fontRef>
        </p:style>
      </p:cxnSp>
      <p:cxnSp>
        <p:nvCxnSpPr>
          <p:cNvPr id="27" name="Straight Connector 26">
            <a:extLst>
              <a:ext uri="{FF2B5EF4-FFF2-40B4-BE49-F238E27FC236}">
                <a16:creationId xmlns:a16="http://schemas.microsoft.com/office/drawing/2014/main" id="{E14AC481-86B2-2449-1D35-375D198FF0DB}"/>
              </a:ext>
            </a:extLst>
          </p:cNvPr>
          <p:cNvCxnSpPr>
            <a:cxnSpLocks/>
          </p:cNvCxnSpPr>
          <p:nvPr/>
        </p:nvCxnSpPr>
        <p:spPr>
          <a:xfrm>
            <a:off x="1225007" y="8236892"/>
            <a:ext cx="331949" cy="0"/>
          </a:xfrm>
          <a:prstGeom prst="line">
            <a:avLst/>
          </a:prstGeom>
          <a:ln w="98425"/>
        </p:spPr>
        <p:style>
          <a:lnRef idx="3">
            <a:schemeClr val="dk1"/>
          </a:lnRef>
          <a:fillRef idx="0">
            <a:schemeClr val="dk1"/>
          </a:fillRef>
          <a:effectRef idx="2">
            <a:schemeClr val="dk1"/>
          </a:effectRef>
          <a:fontRef idx="minor">
            <a:schemeClr val="tx1"/>
          </a:fontRef>
        </p:style>
      </p:cxnSp>
      <p:cxnSp>
        <p:nvCxnSpPr>
          <p:cNvPr id="28" name="Straight Connector 27">
            <a:extLst>
              <a:ext uri="{FF2B5EF4-FFF2-40B4-BE49-F238E27FC236}">
                <a16:creationId xmlns:a16="http://schemas.microsoft.com/office/drawing/2014/main" id="{058060EB-442D-FEC8-874D-84AA676C9F4A}"/>
              </a:ext>
            </a:extLst>
          </p:cNvPr>
          <p:cNvCxnSpPr>
            <a:cxnSpLocks/>
          </p:cNvCxnSpPr>
          <p:nvPr/>
        </p:nvCxnSpPr>
        <p:spPr>
          <a:xfrm>
            <a:off x="1674391" y="8236892"/>
            <a:ext cx="331949" cy="0"/>
          </a:xfrm>
          <a:prstGeom prst="line">
            <a:avLst/>
          </a:prstGeom>
          <a:ln w="98425"/>
        </p:spPr>
        <p:style>
          <a:lnRef idx="3">
            <a:schemeClr val="dk1"/>
          </a:lnRef>
          <a:fillRef idx="0">
            <a:schemeClr val="dk1"/>
          </a:fillRef>
          <a:effectRef idx="2">
            <a:schemeClr val="dk1"/>
          </a:effectRef>
          <a:fontRef idx="minor">
            <a:schemeClr val="tx1"/>
          </a:fontRef>
        </p:style>
      </p:cxnSp>
      <p:cxnSp>
        <p:nvCxnSpPr>
          <p:cNvPr id="29" name="Straight Connector 28">
            <a:extLst>
              <a:ext uri="{FF2B5EF4-FFF2-40B4-BE49-F238E27FC236}">
                <a16:creationId xmlns:a16="http://schemas.microsoft.com/office/drawing/2014/main" id="{9EC8ACDD-9F76-08C3-96B6-84A528E5F29B}"/>
              </a:ext>
            </a:extLst>
          </p:cNvPr>
          <p:cNvCxnSpPr>
            <a:cxnSpLocks/>
          </p:cNvCxnSpPr>
          <p:nvPr/>
        </p:nvCxnSpPr>
        <p:spPr>
          <a:xfrm flipV="1">
            <a:off x="2168364" y="7439025"/>
            <a:ext cx="731999" cy="797867"/>
          </a:xfrm>
          <a:prstGeom prst="line">
            <a:avLst/>
          </a:prstGeom>
          <a:ln w="98425"/>
        </p:spPr>
        <p:style>
          <a:lnRef idx="3">
            <a:schemeClr val="dk1"/>
          </a:lnRef>
          <a:fillRef idx="0">
            <a:schemeClr val="dk1"/>
          </a:fillRef>
          <a:effectRef idx="2">
            <a:schemeClr val="dk1"/>
          </a:effectRef>
          <a:fontRef idx="minor">
            <a:schemeClr val="tx1"/>
          </a:fontRef>
        </p:style>
      </p:cxnSp>
      <p:cxnSp>
        <p:nvCxnSpPr>
          <p:cNvPr id="31" name="Straight Connector 30">
            <a:extLst>
              <a:ext uri="{FF2B5EF4-FFF2-40B4-BE49-F238E27FC236}">
                <a16:creationId xmlns:a16="http://schemas.microsoft.com/office/drawing/2014/main" id="{E315244B-FA24-81DC-BC44-708D6896BA13}"/>
              </a:ext>
            </a:extLst>
          </p:cNvPr>
          <p:cNvCxnSpPr>
            <a:cxnSpLocks/>
          </p:cNvCxnSpPr>
          <p:nvPr/>
        </p:nvCxnSpPr>
        <p:spPr>
          <a:xfrm flipV="1">
            <a:off x="3063000" y="7978601"/>
            <a:ext cx="731999" cy="797867"/>
          </a:xfrm>
          <a:prstGeom prst="line">
            <a:avLst/>
          </a:prstGeom>
          <a:ln w="98425"/>
        </p:spPr>
        <p:style>
          <a:lnRef idx="3">
            <a:schemeClr val="dk1"/>
          </a:lnRef>
          <a:fillRef idx="0">
            <a:schemeClr val="dk1"/>
          </a:fillRef>
          <a:effectRef idx="2">
            <a:schemeClr val="dk1"/>
          </a:effectRef>
          <a:fontRef idx="minor">
            <a:schemeClr val="tx1"/>
          </a:fontRef>
        </p:style>
      </p:cxnSp>
      <p:cxnSp>
        <p:nvCxnSpPr>
          <p:cNvPr id="32" name="Straight Connector 31">
            <a:extLst>
              <a:ext uri="{FF2B5EF4-FFF2-40B4-BE49-F238E27FC236}">
                <a16:creationId xmlns:a16="http://schemas.microsoft.com/office/drawing/2014/main" id="{9A879006-0CA4-326A-7604-6B790D45BEE2}"/>
              </a:ext>
            </a:extLst>
          </p:cNvPr>
          <p:cNvCxnSpPr>
            <a:cxnSpLocks/>
          </p:cNvCxnSpPr>
          <p:nvPr/>
        </p:nvCxnSpPr>
        <p:spPr>
          <a:xfrm flipV="1">
            <a:off x="4101501" y="7710488"/>
            <a:ext cx="304906" cy="334025"/>
          </a:xfrm>
          <a:prstGeom prst="line">
            <a:avLst/>
          </a:prstGeom>
          <a:ln w="98425"/>
        </p:spPr>
        <p:style>
          <a:lnRef idx="3">
            <a:schemeClr val="dk1"/>
          </a:lnRef>
          <a:fillRef idx="0">
            <a:schemeClr val="dk1"/>
          </a:fillRef>
          <a:effectRef idx="2">
            <a:schemeClr val="dk1"/>
          </a:effectRef>
          <a:fontRef idx="minor">
            <a:schemeClr val="tx1"/>
          </a:fontRef>
        </p:style>
      </p:cxnSp>
      <p:cxnSp>
        <p:nvCxnSpPr>
          <p:cNvPr id="34" name="Straight Connector 33">
            <a:extLst>
              <a:ext uri="{FF2B5EF4-FFF2-40B4-BE49-F238E27FC236}">
                <a16:creationId xmlns:a16="http://schemas.microsoft.com/office/drawing/2014/main" id="{5E00EFCC-3E32-F2B1-9B07-2CA11F77E538}"/>
              </a:ext>
            </a:extLst>
          </p:cNvPr>
          <p:cNvCxnSpPr>
            <a:cxnSpLocks/>
          </p:cNvCxnSpPr>
          <p:nvPr/>
        </p:nvCxnSpPr>
        <p:spPr>
          <a:xfrm flipH="1" flipV="1">
            <a:off x="4525772" y="7720337"/>
            <a:ext cx="323165" cy="324176"/>
          </a:xfrm>
          <a:prstGeom prst="line">
            <a:avLst/>
          </a:prstGeom>
          <a:ln w="98425"/>
        </p:spPr>
        <p:style>
          <a:lnRef idx="3">
            <a:schemeClr val="dk1"/>
          </a:lnRef>
          <a:fillRef idx="0">
            <a:schemeClr val="dk1"/>
          </a:fillRef>
          <a:effectRef idx="2">
            <a:schemeClr val="dk1"/>
          </a:effectRef>
          <a:fontRef idx="minor">
            <a:schemeClr val="tx1"/>
          </a:fontRef>
        </p:style>
      </p:cxnSp>
      <p:cxnSp>
        <p:nvCxnSpPr>
          <p:cNvPr id="37" name="Straight Connector 36">
            <a:extLst>
              <a:ext uri="{FF2B5EF4-FFF2-40B4-BE49-F238E27FC236}">
                <a16:creationId xmlns:a16="http://schemas.microsoft.com/office/drawing/2014/main" id="{27F7F3FB-A08E-5DEC-28A3-A453F0AC1672}"/>
              </a:ext>
            </a:extLst>
          </p:cNvPr>
          <p:cNvCxnSpPr>
            <a:cxnSpLocks/>
          </p:cNvCxnSpPr>
          <p:nvPr/>
        </p:nvCxnSpPr>
        <p:spPr>
          <a:xfrm>
            <a:off x="5149103" y="8377535"/>
            <a:ext cx="442531" cy="0"/>
          </a:xfrm>
          <a:prstGeom prst="line">
            <a:avLst/>
          </a:prstGeom>
          <a:ln w="98425"/>
        </p:spPr>
        <p:style>
          <a:lnRef idx="3">
            <a:schemeClr val="dk1"/>
          </a:lnRef>
          <a:fillRef idx="0">
            <a:schemeClr val="dk1"/>
          </a:fillRef>
          <a:effectRef idx="2">
            <a:schemeClr val="dk1"/>
          </a:effectRef>
          <a:fontRef idx="minor">
            <a:schemeClr val="tx1"/>
          </a:fontRef>
        </p:style>
      </p:cxnSp>
      <p:cxnSp>
        <p:nvCxnSpPr>
          <p:cNvPr id="39" name="Straight Connector 38">
            <a:extLst>
              <a:ext uri="{FF2B5EF4-FFF2-40B4-BE49-F238E27FC236}">
                <a16:creationId xmlns:a16="http://schemas.microsoft.com/office/drawing/2014/main" id="{7510D6B3-D1C4-4E76-2305-AACDEFC8760B}"/>
              </a:ext>
            </a:extLst>
          </p:cNvPr>
          <p:cNvCxnSpPr>
            <a:cxnSpLocks/>
          </p:cNvCxnSpPr>
          <p:nvPr/>
        </p:nvCxnSpPr>
        <p:spPr>
          <a:xfrm>
            <a:off x="5726722" y="7720337"/>
            <a:ext cx="442531" cy="0"/>
          </a:xfrm>
          <a:prstGeom prst="line">
            <a:avLst/>
          </a:prstGeom>
          <a:ln w="98425"/>
        </p:spPr>
        <p:style>
          <a:lnRef idx="3">
            <a:schemeClr val="dk1"/>
          </a:lnRef>
          <a:fillRef idx="0">
            <a:schemeClr val="dk1"/>
          </a:fillRef>
          <a:effectRef idx="2">
            <a:schemeClr val="dk1"/>
          </a:effectRef>
          <a:fontRef idx="minor">
            <a:schemeClr val="tx1"/>
          </a:fontRef>
        </p:style>
      </p:cxnSp>
      <p:cxnSp>
        <p:nvCxnSpPr>
          <p:cNvPr id="40" name="Straight Connector 39">
            <a:extLst>
              <a:ext uri="{FF2B5EF4-FFF2-40B4-BE49-F238E27FC236}">
                <a16:creationId xmlns:a16="http://schemas.microsoft.com/office/drawing/2014/main" id="{EA7DF48F-DDA3-A5E1-75B6-340D7E667FB8}"/>
              </a:ext>
            </a:extLst>
          </p:cNvPr>
          <p:cNvCxnSpPr>
            <a:cxnSpLocks/>
          </p:cNvCxnSpPr>
          <p:nvPr/>
        </p:nvCxnSpPr>
        <p:spPr>
          <a:xfrm>
            <a:off x="6219399" y="8377535"/>
            <a:ext cx="442531" cy="0"/>
          </a:xfrm>
          <a:prstGeom prst="line">
            <a:avLst/>
          </a:prstGeom>
          <a:ln w="98425"/>
        </p:spPr>
        <p:style>
          <a:lnRef idx="3">
            <a:schemeClr val="dk1"/>
          </a:lnRef>
          <a:fillRef idx="0">
            <a:schemeClr val="dk1"/>
          </a:fillRef>
          <a:effectRef idx="2">
            <a:schemeClr val="dk1"/>
          </a:effectRef>
          <a:fontRef idx="minor">
            <a:schemeClr val="tx1"/>
          </a:fontRef>
        </p:style>
      </p:cxnSp>
      <p:sp>
        <p:nvSpPr>
          <p:cNvPr id="30" name="Title 1">
            <a:extLst>
              <a:ext uri="{FF2B5EF4-FFF2-40B4-BE49-F238E27FC236}">
                <a16:creationId xmlns:a16="http://schemas.microsoft.com/office/drawing/2014/main" id="{20E3B697-CB36-49D8-ABF2-1AF63B17E3EF}"/>
              </a:ext>
            </a:extLst>
          </p:cNvPr>
          <p:cNvSpPr txBox="1">
            <a:spLocks/>
          </p:cNvSpPr>
          <p:nvPr/>
        </p:nvSpPr>
        <p:spPr>
          <a:xfrm>
            <a:off x="337914" y="0"/>
            <a:ext cx="6172200" cy="1651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200" dirty="0"/>
              <a:t>Appendix A2: Graphic Score 2</a:t>
            </a:r>
          </a:p>
        </p:txBody>
      </p:sp>
    </p:spTree>
    <p:extLst>
      <p:ext uri="{BB962C8B-B14F-4D97-AF65-F5344CB8AC3E}">
        <p14:creationId xmlns:p14="http://schemas.microsoft.com/office/powerpoint/2010/main" val="3851469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04207-C338-4541-9880-CFFE1F356D32}"/>
              </a:ext>
            </a:extLst>
          </p:cNvPr>
          <p:cNvSpPr>
            <a:spLocks noGrp="1"/>
          </p:cNvSpPr>
          <p:nvPr>
            <p:ph type="title"/>
          </p:nvPr>
        </p:nvSpPr>
        <p:spPr/>
        <p:txBody>
          <a:bodyPr/>
          <a:lstStyle/>
          <a:p>
            <a:r>
              <a:rPr lang="en-GB" dirty="0"/>
              <a:t>Appendix A3: Graphic Score 3</a:t>
            </a:r>
          </a:p>
        </p:txBody>
      </p:sp>
      <p:sp>
        <p:nvSpPr>
          <p:cNvPr id="4" name="Slide Number Placeholder 3">
            <a:extLst>
              <a:ext uri="{FF2B5EF4-FFF2-40B4-BE49-F238E27FC236}">
                <a16:creationId xmlns:a16="http://schemas.microsoft.com/office/drawing/2014/main" id="{13A2D8CB-8A81-4807-89AD-AA1F6D67A29B}"/>
              </a:ext>
            </a:extLst>
          </p:cNvPr>
          <p:cNvSpPr>
            <a:spLocks noGrp="1"/>
          </p:cNvSpPr>
          <p:nvPr>
            <p:ph type="sldNum" sz="quarter" idx="12"/>
          </p:nvPr>
        </p:nvSpPr>
        <p:spPr/>
        <p:txBody>
          <a:bodyPr/>
          <a:lstStyle/>
          <a:p>
            <a:fld id="{2910EBAA-92EB-4343-B6D5-25298559C073}" type="slidenum">
              <a:rPr lang="en-GB" smtClean="0"/>
              <a:pPr/>
              <a:t>18</a:t>
            </a:fld>
            <a:endParaRPr lang="en-GB"/>
          </a:p>
        </p:txBody>
      </p:sp>
      <p:pic>
        <p:nvPicPr>
          <p:cNvPr id="3" name="Picture 2">
            <a:extLst>
              <a:ext uri="{FF2B5EF4-FFF2-40B4-BE49-F238E27FC236}">
                <a16:creationId xmlns:a16="http://schemas.microsoft.com/office/drawing/2014/main" id="{8E58E440-31EB-4151-9D2E-28C5814CAB8B}"/>
              </a:ext>
            </a:extLst>
          </p:cNvPr>
          <p:cNvPicPr>
            <a:picLocks noChangeAspect="1"/>
          </p:cNvPicPr>
          <p:nvPr/>
        </p:nvPicPr>
        <p:blipFill>
          <a:blip r:embed="rId2"/>
          <a:stretch>
            <a:fillRect/>
          </a:stretch>
        </p:blipFill>
        <p:spPr>
          <a:xfrm>
            <a:off x="154530" y="2061582"/>
            <a:ext cx="6548939" cy="6336704"/>
          </a:xfrm>
          <a:prstGeom prst="rect">
            <a:avLst/>
          </a:prstGeom>
        </p:spPr>
      </p:pic>
    </p:spTree>
    <p:extLst>
      <p:ext uri="{BB962C8B-B14F-4D97-AF65-F5344CB8AC3E}">
        <p14:creationId xmlns:p14="http://schemas.microsoft.com/office/powerpoint/2010/main" val="3199543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19</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510296"/>
          </a:xfrm>
          <a:prstGeom prst="rect">
            <a:avLst/>
          </a:prstGeom>
          <a:noFill/>
          <a:ln>
            <a:solidFill>
              <a:schemeClr val="tx1"/>
            </a:solidFill>
          </a:ln>
        </p:spPr>
        <p:txBody>
          <a:bodyPr wrap="square" rtlCol="0">
            <a:spAutoFit/>
          </a:bodyPr>
          <a:lstStyle/>
          <a:p>
            <a:endParaRPr lang="en-GB" sz="1200" dirty="0"/>
          </a:p>
          <a:p>
            <a:pPr lvl="0">
              <a:spcBef>
                <a:spcPct val="20000"/>
              </a:spcBef>
            </a:pPr>
            <a:r>
              <a:rPr lang="en-GB" sz="2000" b="1" dirty="0">
                <a:solidFill>
                  <a:prstClr val="black"/>
                </a:solidFill>
              </a:rPr>
              <a:t>Additional Space </a:t>
            </a: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319882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E55D0-0E38-4772-9A21-B3D2E60C68D2}"/>
              </a:ext>
            </a:extLst>
          </p:cNvPr>
          <p:cNvSpPr>
            <a:spLocks noGrp="1"/>
          </p:cNvSpPr>
          <p:nvPr>
            <p:ph type="title"/>
          </p:nvPr>
        </p:nvSpPr>
        <p:spPr>
          <a:xfrm>
            <a:off x="342900" y="396699"/>
            <a:ext cx="6172200" cy="379837"/>
          </a:xfrm>
        </p:spPr>
        <p:txBody>
          <a:bodyPr>
            <a:noAutofit/>
          </a:bodyPr>
          <a:lstStyle/>
          <a:p>
            <a:pPr algn="l"/>
            <a:r>
              <a:rPr lang="en-GB" sz="2000" b="1" dirty="0"/>
              <a:t>Contents Page</a:t>
            </a:r>
          </a:p>
        </p:txBody>
      </p:sp>
      <p:sp>
        <p:nvSpPr>
          <p:cNvPr id="3" name="Content Placeholder 2">
            <a:extLst>
              <a:ext uri="{FF2B5EF4-FFF2-40B4-BE49-F238E27FC236}">
                <a16:creationId xmlns:a16="http://schemas.microsoft.com/office/drawing/2014/main" id="{8CC4D637-103E-4633-A9D3-BB2CCF91E225}"/>
              </a:ext>
            </a:extLst>
          </p:cNvPr>
          <p:cNvSpPr>
            <a:spLocks noGrp="1"/>
          </p:cNvSpPr>
          <p:nvPr>
            <p:ph idx="1"/>
          </p:nvPr>
        </p:nvSpPr>
        <p:spPr>
          <a:xfrm>
            <a:off x="369590" y="992560"/>
            <a:ext cx="6172200" cy="6537502"/>
          </a:xfrm>
        </p:spPr>
        <p:txBody>
          <a:bodyPr>
            <a:normAutofit/>
          </a:bodyPr>
          <a:lstStyle/>
          <a:p>
            <a:pPr marL="0" indent="0">
              <a:buNone/>
            </a:pPr>
            <a:r>
              <a:rPr lang="en-GB" sz="2000" dirty="0"/>
              <a:t>Contents…..…………………………………………………………………….2</a:t>
            </a:r>
          </a:p>
          <a:p>
            <a:pPr marL="0" indent="0">
              <a:buNone/>
            </a:pPr>
            <a:r>
              <a:rPr lang="en-GB" sz="2000" dirty="0"/>
              <a:t>100% Sheet…………………………………………………………………….3</a:t>
            </a:r>
          </a:p>
          <a:p>
            <a:pPr marL="0" indent="0">
              <a:buNone/>
            </a:pPr>
            <a:r>
              <a:rPr lang="en-GB" sz="2000" dirty="0"/>
              <a:t>Icons……………………………………………………………………………….4</a:t>
            </a:r>
          </a:p>
          <a:p>
            <a:pPr marL="0" indent="0">
              <a:buNone/>
            </a:pPr>
            <a:r>
              <a:rPr lang="en-GB" sz="2000" dirty="0"/>
              <a:t>Overview………………………………………………………………………..5</a:t>
            </a:r>
          </a:p>
          <a:p>
            <a:pPr marL="0" indent="0">
              <a:buNone/>
            </a:pPr>
            <a:r>
              <a:rPr lang="en-GB" sz="2000" dirty="0"/>
              <a:t>Glossary………………………………………………………………………….6</a:t>
            </a:r>
          </a:p>
          <a:p>
            <a:pPr marL="0" indent="0">
              <a:buNone/>
            </a:pPr>
            <a:r>
              <a:rPr lang="en-GB" sz="2000" dirty="0"/>
              <a:t>Elements of Music Overview…………………………………………..7</a:t>
            </a:r>
          </a:p>
          <a:p>
            <a:pPr marL="0" indent="0">
              <a:buNone/>
            </a:pPr>
            <a:r>
              <a:rPr lang="en-GB" sz="2000" dirty="0"/>
              <a:t>Retrieval Activities……………………………………………………………………8-12</a:t>
            </a:r>
          </a:p>
          <a:p>
            <a:pPr marL="0" indent="0">
              <a:buNone/>
            </a:pPr>
            <a:r>
              <a:rPr lang="en-GB" sz="2000" dirty="0"/>
              <a:t>Homework Activities………………………………………………13-14</a:t>
            </a:r>
          </a:p>
          <a:p>
            <a:pPr marL="0" indent="0">
              <a:buNone/>
            </a:pPr>
            <a:r>
              <a:rPr lang="en-GB" sz="2000" dirty="0"/>
              <a:t>Whole Class Feedback………………………………………………….15</a:t>
            </a:r>
          </a:p>
          <a:p>
            <a:pPr marL="0" indent="0">
              <a:buNone/>
            </a:pPr>
            <a:r>
              <a:rPr lang="en-GB" sz="2000" dirty="0"/>
              <a:t>Appendix A1…………………………………………………………………16</a:t>
            </a:r>
          </a:p>
          <a:p>
            <a:pPr marL="0" indent="0">
              <a:buNone/>
            </a:pPr>
            <a:r>
              <a:rPr lang="en-GB" sz="2000" dirty="0"/>
              <a:t>Appendix A2…………………………………………………………………17</a:t>
            </a:r>
          </a:p>
          <a:p>
            <a:pPr marL="0" indent="0">
              <a:buNone/>
            </a:pPr>
            <a:r>
              <a:rPr lang="en-GB" sz="2000" dirty="0"/>
              <a:t>Appendix A3…………………………………………………………………18</a:t>
            </a:r>
          </a:p>
          <a:p>
            <a:pPr marL="0" indent="0">
              <a:buNone/>
            </a:pPr>
            <a:r>
              <a:rPr lang="en-GB" sz="2000" dirty="0"/>
              <a:t>Additional Space……………………………………………………..19-23</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p:txBody>
      </p:sp>
      <p:sp>
        <p:nvSpPr>
          <p:cNvPr id="4" name="Slide Number Placeholder 3">
            <a:extLst>
              <a:ext uri="{FF2B5EF4-FFF2-40B4-BE49-F238E27FC236}">
                <a16:creationId xmlns:a16="http://schemas.microsoft.com/office/drawing/2014/main" id="{AD7274ED-E4CB-4F7C-B754-1B6E443FAC13}"/>
              </a:ext>
            </a:extLst>
          </p:cNvPr>
          <p:cNvSpPr>
            <a:spLocks noGrp="1"/>
          </p:cNvSpPr>
          <p:nvPr>
            <p:ph type="sldNum" sz="quarter" idx="12"/>
          </p:nvPr>
        </p:nvSpPr>
        <p:spPr/>
        <p:txBody>
          <a:bodyPr/>
          <a:lstStyle/>
          <a:p>
            <a:fld id="{2910EBAA-92EB-4343-B6D5-25298559C073}" type="slidenum">
              <a:rPr lang="en-GB" smtClean="0"/>
              <a:pPr/>
              <a:t>2</a:t>
            </a:fld>
            <a:endParaRPr lang="en-GB"/>
          </a:p>
        </p:txBody>
      </p:sp>
    </p:spTree>
    <p:extLst>
      <p:ext uri="{BB962C8B-B14F-4D97-AF65-F5344CB8AC3E}">
        <p14:creationId xmlns:p14="http://schemas.microsoft.com/office/powerpoint/2010/main" val="271634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20</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362563"/>
          </a:xfrm>
          <a:prstGeom prst="rect">
            <a:avLst/>
          </a:prstGeom>
          <a:noFill/>
          <a:ln>
            <a:solidFill>
              <a:schemeClr val="tx1"/>
            </a:solidFill>
          </a:ln>
        </p:spPr>
        <p:txBody>
          <a:bodyPr wrap="square" rtlCol="0">
            <a:spAutoFit/>
          </a:bodyPr>
          <a:lstStyle/>
          <a:p>
            <a:endParaRPr lang="en-GB" sz="1200" dirty="0"/>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2695751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21</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362563"/>
          </a:xfrm>
          <a:prstGeom prst="rect">
            <a:avLst/>
          </a:prstGeom>
          <a:noFill/>
          <a:ln>
            <a:solidFill>
              <a:schemeClr val="tx1"/>
            </a:solidFill>
          </a:ln>
        </p:spPr>
        <p:txBody>
          <a:bodyPr wrap="square" rtlCol="0">
            <a:spAutoFit/>
          </a:bodyPr>
          <a:lstStyle/>
          <a:p>
            <a:endParaRPr lang="en-GB" sz="1200" dirty="0"/>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161737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22</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362563"/>
          </a:xfrm>
          <a:prstGeom prst="rect">
            <a:avLst/>
          </a:prstGeom>
          <a:noFill/>
          <a:ln>
            <a:solidFill>
              <a:schemeClr val="tx1"/>
            </a:solidFill>
          </a:ln>
        </p:spPr>
        <p:txBody>
          <a:bodyPr wrap="square" rtlCol="0">
            <a:spAutoFit/>
          </a:bodyPr>
          <a:lstStyle/>
          <a:p>
            <a:endParaRPr lang="en-GB" sz="1200" dirty="0"/>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2158717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231504E-407C-4089-B20C-876377BA555E}"/>
              </a:ext>
            </a:extLst>
          </p:cNvPr>
          <p:cNvSpPr>
            <a:spLocks noGrp="1"/>
          </p:cNvSpPr>
          <p:nvPr>
            <p:ph type="sldNum" sz="quarter" idx="12"/>
          </p:nvPr>
        </p:nvSpPr>
        <p:spPr/>
        <p:txBody>
          <a:bodyPr/>
          <a:lstStyle/>
          <a:p>
            <a:fld id="{2910EBAA-92EB-4343-B6D5-25298559C073}" type="slidenum">
              <a:rPr lang="en-GB" smtClean="0"/>
              <a:pPr/>
              <a:t>23</a:t>
            </a:fld>
            <a:endParaRPr lang="en-GB"/>
          </a:p>
        </p:txBody>
      </p:sp>
      <p:sp>
        <p:nvSpPr>
          <p:cNvPr id="9" name="TextBox 8">
            <a:extLst>
              <a:ext uri="{FF2B5EF4-FFF2-40B4-BE49-F238E27FC236}">
                <a16:creationId xmlns:a16="http://schemas.microsoft.com/office/drawing/2014/main" id="{4691FA08-7B78-45AA-9D17-C6C961E15F0D}"/>
              </a:ext>
            </a:extLst>
          </p:cNvPr>
          <p:cNvSpPr txBox="1"/>
          <p:nvPr/>
        </p:nvSpPr>
        <p:spPr>
          <a:xfrm>
            <a:off x="332656" y="197202"/>
            <a:ext cx="6207187" cy="9362563"/>
          </a:xfrm>
          <a:prstGeom prst="rect">
            <a:avLst/>
          </a:prstGeom>
          <a:noFill/>
          <a:ln>
            <a:solidFill>
              <a:schemeClr val="tx1"/>
            </a:solidFill>
          </a:ln>
        </p:spPr>
        <p:txBody>
          <a:bodyPr wrap="square" rtlCol="0">
            <a:spAutoFit/>
          </a:bodyPr>
          <a:lstStyle/>
          <a:p>
            <a:endParaRPr lang="en-GB" sz="1200" dirty="0"/>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a:p>
            <a:pPr>
              <a:spcBef>
                <a:spcPct val="20000"/>
              </a:spcBef>
            </a:pPr>
            <a:r>
              <a:rPr lang="en-GB" sz="1200" dirty="0">
                <a:solidFill>
                  <a:prstClr val="black"/>
                </a:solidFill>
              </a:rPr>
              <a:t>……………………………………………………………………………………………………………………………............................</a:t>
            </a:r>
          </a:p>
          <a:p>
            <a:pPr>
              <a:spcBef>
                <a:spcPct val="20000"/>
              </a:spcBef>
            </a:pPr>
            <a:endParaRPr lang="en-GB" sz="1200" dirty="0">
              <a:solidFill>
                <a:prstClr val="black"/>
              </a:solidFill>
            </a:endParaRPr>
          </a:p>
          <a:p>
            <a:pPr>
              <a:spcBef>
                <a:spcPct val="20000"/>
              </a:spcBef>
            </a:pPr>
            <a:r>
              <a:rPr lang="en-GB" sz="1200" dirty="0">
                <a:solidFill>
                  <a:prstClr val="black"/>
                </a:solidFill>
              </a:rPr>
              <a:t>……………………………………………………………………………………………………………………………………………………….</a:t>
            </a:r>
          </a:p>
          <a:p>
            <a:pPr lvl="0">
              <a:spcBef>
                <a:spcPct val="20000"/>
              </a:spcBef>
            </a:pPr>
            <a:endParaRPr lang="en-GB" sz="1200" dirty="0">
              <a:solidFill>
                <a:prstClr val="black"/>
              </a:solidFill>
            </a:endParaRPr>
          </a:p>
        </p:txBody>
      </p:sp>
    </p:spTree>
    <p:extLst>
      <p:ext uri="{BB962C8B-B14F-4D97-AF65-F5344CB8AC3E}">
        <p14:creationId xmlns:p14="http://schemas.microsoft.com/office/powerpoint/2010/main" val="2178694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9FF94-7693-4B08-88D2-0D5C6436CE22}"/>
              </a:ext>
            </a:extLst>
          </p:cNvPr>
          <p:cNvSpPr>
            <a:spLocks noGrp="1"/>
          </p:cNvSpPr>
          <p:nvPr>
            <p:ph type="ctrTitle"/>
          </p:nvPr>
        </p:nvSpPr>
        <p:spPr>
          <a:xfrm>
            <a:off x="514350" y="320175"/>
            <a:ext cx="5829300" cy="527404"/>
          </a:xfrm>
        </p:spPr>
        <p:txBody>
          <a:bodyPr>
            <a:noAutofit/>
          </a:bodyPr>
          <a:lstStyle/>
          <a:p>
            <a:pPr algn="l"/>
            <a:r>
              <a:rPr lang="en-GB" sz="2000" b="1" dirty="0"/>
              <a:t>100% Sheet</a:t>
            </a:r>
            <a:br>
              <a:rPr lang="en-GB" sz="2000" b="1" dirty="0"/>
            </a:br>
            <a:endParaRPr lang="en-GB" sz="2000" b="1" dirty="0"/>
          </a:p>
        </p:txBody>
      </p:sp>
      <p:sp>
        <p:nvSpPr>
          <p:cNvPr id="4" name="Slide Number Placeholder 3">
            <a:extLst>
              <a:ext uri="{FF2B5EF4-FFF2-40B4-BE49-F238E27FC236}">
                <a16:creationId xmlns:a16="http://schemas.microsoft.com/office/drawing/2014/main" id="{6FD0B532-F747-4705-84C8-F1937D7E36CA}"/>
              </a:ext>
            </a:extLst>
          </p:cNvPr>
          <p:cNvSpPr>
            <a:spLocks noGrp="1"/>
          </p:cNvSpPr>
          <p:nvPr>
            <p:ph type="sldNum" sz="quarter" idx="12"/>
          </p:nvPr>
        </p:nvSpPr>
        <p:spPr/>
        <p:txBody>
          <a:bodyPr/>
          <a:lstStyle/>
          <a:p>
            <a:fld id="{2910EBAA-92EB-4343-B6D5-25298559C073}" type="slidenum">
              <a:rPr lang="en-GB" smtClean="0"/>
              <a:pPr/>
              <a:t>3</a:t>
            </a:fld>
            <a:endParaRPr lang="en-GB"/>
          </a:p>
        </p:txBody>
      </p:sp>
      <p:pic>
        <p:nvPicPr>
          <p:cNvPr id="7" name="Picture 6" descr="Text&#10;&#10;Description automatically generated with low confidence">
            <a:extLst>
              <a:ext uri="{FF2B5EF4-FFF2-40B4-BE49-F238E27FC236}">
                <a16:creationId xmlns:a16="http://schemas.microsoft.com/office/drawing/2014/main" id="{8302501F-7A7C-42F9-A050-F955DE1DCD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1152526" y="2227905"/>
            <a:ext cx="9117355" cy="5829299"/>
          </a:xfrm>
          <a:prstGeom prst="rect">
            <a:avLst/>
          </a:prstGeom>
        </p:spPr>
      </p:pic>
    </p:spTree>
    <p:extLst>
      <p:ext uri="{BB962C8B-B14F-4D97-AF65-F5344CB8AC3E}">
        <p14:creationId xmlns:p14="http://schemas.microsoft.com/office/powerpoint/2010/main" val="42577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a:extLst>
              <a:ext uri="{FF2B5EF4-FFF2-40B4-BE49-F238E27FC236}">
                <a16:creationId xmlns:a16="http://schemas.microsoft.com/office/drawing/2014/main" id="{1E8C43CE-4426-4D18-BF9A-270131D112D6}"/>
              </a:ext>
            </a:extLst>
          </p:cNvPr>
          <p:cNvSpPr txBox="1"/>
          <p:nvPr/>
        </p:nvSpPr>
        <p:spPr>
          <a:xfrm>
            <a:off x="301114" y="155194"/>
            <a:ext cx="795731"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strike="noStrike" kern="1200" cap="none" spc="0" normalizeH="0" baseline="0" noProof="0" dirty="0">
                <a:ln>
                  <a:noFill/>
                </a:ln>
                <a:solidFill>
                  <a:prstClr val="black"/>
                </a:solidFill>
                <a:effectLst/>
                <a:uLnTx/>
                <a:uFillTx/>
                <a:latin typeface="Calibri" panose="020F0502020204030204"/>
                <a:ea typeface="+mn-ea"/>
                <a:cs typeface="+mn-cs"/>
              </a:rPr>
              <a:t>Icons </a:t>
            </a:r>
          </a:p>
        </p:txBody>
      </p:sp>
      <p:pic>
        <p:nvPicPr>
          <p:cNvPr id="20" name="Picture 6">
            <a:extLst>
              <a:ext uri="{FF2B5EF4-FFF2-40B4-BE49-F238E27FC236}">
                <a16:creationId xmlns:a16="http://schemas.microsoft.com/office/drawing/2014/main" id="{FC28D31A-584F-FD41-8146-E7427374C75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772" y="900892"/>
            <a:ext cx="1123950" cy="105092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196">
            <a:extLst>
              <a:ext uri="{FF2B5EF4-FFF2-40B4-BE49-F238E27FC236}">
                <a16:creationId xmlns:a16="http://schemas.microsoft.com/office/drawing/2014/main" id="{4A759648-9555-B64A-84D8-005610A612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425" y="2041989"/>
            <a:ext cx="1200150" cy="106203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7215">
            <a:extLst>
              <a:ext uri="{FF2B5EF4-FFF2-40B4-BE49-F238E27FC236}">
                <a16:creationId xmlns:a16="http://schemas.microsoft.com/office/drawing/2014/main" id="{CEF6EE0C-0D10-1A46-911C-E7A9C0ACF42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0038" y="3164153"/>
            <a:ext cx="1300162" cy="11176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7">
            <a:extLst>
              <a:ext uri="{FF2B5EF4-FFF2-40B4-BE49-F238E27FC236}">
                <a16:creationId xmlns:a16="http://schemas.microsoft.com/office/drawing/2014/main" id="{DBF3F39C-E388-CA4C-BAA1-8DCED80503F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9576" y="4350601"/>
            <a:ext cx="1133475" cy="1065212"/>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8">
            <a:extLst>
              <a:ext uri="{FF2B5EF4-FFF2-40B4-BE49-F238E27FC236}">
                <a16:creationId xmlns:a16="http://schemas.microsoft.com/office/drawing/2014/main" id="{15618B88-789E-CC4B-9D78-34C91E5853A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84174" y="5510324"/>
            <a:ext cx="1222375" cy="1057275"/>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71">
            <a:extLst>
              <a:ext uri="{FF2B5EF4-FFF2-40B4-BE49-F238E27FC236}">
                <a16:creationId xmlns:a16="http://schemas.microsoft.com/office/drawing/2014/main" id="{B12FC6FC-49DC-6B4C-A18A-835DEED1873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90525" y="6636447"/>
            <a:ext cx="1209675" cy="112077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77">
            <a:extLst>
              <a:ext uri="{FF2B5EF4-FFF2-40B4-BE49-F238E27FC236}">
                <a16:creationId xmlns:a16="http://schemas.microsoft.com/office/drawing/2014/main" id="{36D27A45-89D7-274E-9BFF-5C5EE9AC566B}"/>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9576" y="7816850"/>
            <a:ext cx="1266825" cy="1111250"/>
          </a:xfrm>
          <a:prstGeom prst="rect">
            <a:avLst/>
          </a:prstGeom>
          <a:noFill/>
          <a:extLst>
            <a:ext uri="{909E8E84-426E-40DD-AFC4-6F175D3DCCD1}">
              <a14:hiddenFill xmlns:a14="http://schemas.microsoft.com/office/drawing/2010/main">
                <a:solidFill>
                  <a:srgbClr val="FFFFFF"/>
                </a:solidFill>
              </a14:hiddenFill>
            </a:ext>
          </a:extLst>
        </p:spPr>
      </p:pic>
      <p:sp>
        <p:nvSpPr>
          <p:cNvPr id="27" name="Text Box 2">
            <a:extLst>
              <a:ext uri="{FF2B5EF4-FFF2-40B4-BE49-F238E27FC236}">
                <a16:creationId xmlns:a16="http://schemas.microsoft.com/office/drawing/2014/main" id="{B50DA1C5-BAD8-7246-9213-ECA9E8E15F5A}"/>
              </a:ext>
            </a:extLst>
          </p:cNvPr>
          <p:cNvSpPr txBox="1">
            <a:spLocks noChangeArrowheads="1"/>
          </p:cNvSpPr>
          <p:nvPr/>
        </p:nvSpPr>
        <p:spPr bwMode="auto">
          <a:xfrm>
            <a:off x="1519237" y="986883"/>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Activating prior knowledge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Remember what you already know about a topic before you start to learn something new, to help build connections in your long-term memory.</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8" name="Text Box 12">
            <a:extLst>
              <a:ext uri="{FF2B5EF4-FFF2-40B4-BE49-F238E27FC236}">
                <a16:creationId xmlns:a16="http://schemas.microsoft.com/office/drawing/2014/main" id="{1853D1DB-0680-2947-9B34-27ADD0C44BE7}"/>
              </a:ext>
            </a:extLst>
          </p:cNvPr>
          <p:cNvSpPr txBox="1">
            <a:spLocks noChangeArrowheads="1"/>
          </p:cNvSpPr>
          <p:nvPr/>
        </p:nvSpPr>
        <p:spPr bwMode="auto">
          <a:xfrm>
            <a:off x="1535674" y="2146922"/>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Retrieval practice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Quizzing, recall and memory activities to slow down the rate of forgetting!</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9" name="Text Box 9">
            <a:extLst>
              <a:ext uri="{FF2B5EF4-FFF2-40B4-BE49-F238E27FC236}">
                <a16:creationId xmlns:a16="http://schemas.microsoft.com/office/drawing/2014/main" id="{FE22A5E8-E73A-8F45-9FC0-96DC3CC02DA3}"/>
              </a:ext>
            </a:extLst>
          </p:cNvPr>
          <p:cNvSpPr txBox="1">
            <a:spLocks noChangeArrowheads="1"/>
          </p:cNvSpPr>
          <p:nvPr/>
        </p:nvSpPr>
        <p:spPr bwMode="auto">
          <a:xfrm>
            <a:off x="1499722" y="3333596"/>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New knowledge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Learn something new through reading, teacher explanation, diagrams, listening to or watching something.</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0" name="Text Box 8">
            <a:extLst>
              <a:ext uri="{FF2B5EF4-FFF2-40B4-BE49-F238E27FC236}">
                <a16:creationId xmlns:a16="http://schemas.microsoft.com/office/drawing/2014/main" id="{2F290F57-5DE9-294C-9E58-E58EDC45230F}"/>
              </a:ext>
            </a:extLst>
          </p:cNvPr>
          <p:cNvSpPr txBox="1">
            <a:spLocks noChangeArrowheads="1"/>
          </p:cNvSpPr>
          <p:nvPr/>
        </p:nvSpPr>
        <p:spPr bwMode="auto">
          <a:xfrm>
            <a:off x="1552575" y="4516784"/>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Processing knowledge</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Do something with your new knowledge to help you understand it better.</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1" name="Text Box 4">
            <a:extLst>
              <a:ext uri="{FF2B5EF4-FFF2-40B4-BE49-F238E27FC236}">
                <a16:creationId xmlns:a16="http://schemas.microsoft.com/office/drawing/2014/main" id="{43255E9C-626D-204C-BB59-816B25631829}"/>
              </a:ext>
            </a:extLst>
          </p:cNvPr>
          <p:cNvSpPr txBox="1">
            <a:spLocks noChangeArrowheads="1"/>
          </p:cNvSpPr>
          <p:nvPr/>
        </p:nvSpPr>
        <p:spPr bwMode="auto">
          <a:xfrm>
            <a:off x="1552575" y="5617272"/>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Guided practice </a:t>
            </a: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Work collaboratively with your teacher as you strengthen new skills.</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2" name="Text Box 5">
            <a:extLst>
              <a:ext uri="{FF2B5EF4-FFF2-40B4-BE49-F238E27FC236}">
                <a16:creationId xmlns:a16="http://schemas.microsoft.com/office/drawing/2014/main" id="{7E8B7161-D072-8B48-BC80-414784811503}"/>
              </a:ext>
            </a:extLst>
          </p:cNvPr>
          <p:cNvSpPr txBox="1">
            <a:spLocks noChangeArrowheads="1"/>
          </p:cNvSpPr>
          <p:nvPr/>
        </p:nvSpPr>
        <p:spPr bwMode="auto">
          <a:xfrm>
            <a:off x="1571625" y="6759576"/>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Independent practice </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Using your knowledge and understanding to complete a piece of quality work independently.</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 name="Text Box 6">
            <a:extLst>
              <a:ext uri="{FF2B5EF4-FFF2-40B4-BE49-F238E27FC236}">
                <a16:creationId xmlns:a16="http://schemas.microsoft.com/office/drawing/2014/main" id="{9A817578-D1B4-6349-A525-990E8F148E3D}"/>
              </a:ext>
            </a:extLst>
          </p:cNvPr>
          <p:cNvSpPr txBox="1">
            <a:spLocks noChangeArrowheads="1"/>
          </p:cNvSpPr>
          <p:nvPr/>
        </p:nvSpPr>
        <p:spPr bwMode="auto">
          <a:xfrm>
            <a:off x="1571625" y="7936108"/>
            <a:ext cx="4933950" cy="1019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Reflect and respond</a:t>
            </a: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a:t>
            </a:r>
            <a:endParaRPr kumimoji="0" lang="en-US" altLang="en-US"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Thinking about what you have learned, what went well and what you could improve next time.</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4" name="Rectangle 17">
            <a:extLst>
              <a:ext uri="{FF2B5EF4-FFF2-40B4-BE49-F238E27FC236}">
                <a16:creationId xmlns:a16="http://schemas.microsoft.com/office/drawing/2014/main" id="{B917D49D-51D8-414E-94F2-EAE873380089}"/>
              </a:ext>
            </a:extLst>
          </p:cNvPr>
          <p:cNvSpPr>
            <a:spLocks noChangeArrowheads="1"/>
          </p:cNvSpPr>
          <p:nvPr/>
        </p:nvSpPr>
        <p:spPr bwMode="auto">
          <a:xfrm>
            <a:off x="1" y="882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5" name="Rectangle 19">
            <a:extLst>
              <a:ext uri="{FF2B5EF4-FFF2-40B4-BE49-F238E27FC236}">
                <a16:creationId xmlns:a16="http://schemas.microsoft.com/office/drawing/2014/main" id="{D628125D-E0E7-4F4F-8D98-3B8B552588E2}"/>
              </a:ext>
            </a:extLst>
          </p:cNvPr>
          <p:cNvSpPr>
            <a:spLocks noChangeArrowheads="1"/>
          </p:cNvSpPr>
          <p:nvPr/>
        </p:nvSpPr>
        <p:spPr bwMode="auto">
          <a:xfrm>
            <a:off x="1" y="13393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6" name="Rectangle 20">
            <a:extLst>
              <a:ext uri="{FF2B5EF4-FFF2-40B4-BE49-F238E27FC236}">
                <a16:creationId xmlns:a16="http://schemas.microsoft.com/office/drawing/2014/main" id="{1F384BAC-29F5-334F-BECC-CDFD63CD7EDA}"/>
              </a:ext>
            </a:extLst>
          </p:cNvPr>
          <p:cNvSpPr>
            <a:spLocks noChangeArrowheads="1"/>
          </p:cNvSpPr>
          <p:nvPr/>
        </p:nvSpPr>
        <p:spPr bwMode="auto">
          <a:xfrm>
            <a:off x="1" y="1796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Rectangle 24">
            <a:extLst>
              <a:ext uri="{FF2B5EF4-FFF2-40B4-BE49-F238E27FC236}">
                <a16:creationId xmlns:a16="http://schemas.microsoft.com/office/drawing/2014/main" id="{47C52FCE-BA3E-D140-BAAC-8C198E96396B}"/>
              </a:ext>
            </a:extLst>
          </p:cNvPr>
          <p:cNvSpPr>
            <a:spLocks noChangeArrowheads="1"/>
          </p:cNvSpPr>
          <p:nvPr/>
        </p:nvSpPr>
        <p:spPr bwMode="auto">
          <a:xfrm>
            <a:off x="1" y="2710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8" name="Rectangle 28">
            <a:extLst>
              <a:ext uri="{FF2B5EF4-FFF2-40B4-BE49-F238E27FC236}">
                <a16:creationId xmlns:a16="http://schemas.microsoft.com/office/drawing/2014/main" id="{6FD9C421-410F-F04C-9050-76A764C5987D}"/>
              </a:ext>
            </a:extLst>
          </p:cNvPr>
          <p:cNvSpPr>
            <a:spLocks noChangeArrowheads="1"/>
          </p:cNvSpPr>
          <p:nvPr/>
        </p:nvSpPr>
        <p:spPr bwMode="auto">
          <a:xfrm>
            <a:off x="1" y="31681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6995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DA777-22E1-4C5D-9BC7-EDFB3D61D6C7}"/>
              </a:ext>
            </a:extLst>
          </p:cNvPr>
          <p:cNvSpPr>
            <a:spLocks noGrp="1"/>
          </p:cNvSpPr>
          <p:nvPr>
            <p:ph idx="1"/>
          </p:nvPr>
        </p:nvSpPr>
        <p:spPr>
          <a:xfrm>
            <a:off x="342900" y="197202"/>
            <a:ext cx="6172200" cy="9511596"/>
          </a:xfrm>
        </p:spPr>
        <p:txBody>
          <a:bodyPr>
            <a:normAutofit/>
          </a:bodyPr>
          <a:lstStyle/>
          <a:p>
            <a:pPr marL="0" indent="0">
              <a:buNone/>
            </a:pPr>
            <a:r>
              <a:rPr lang="en-GB" sz="2000" b="1" dirty="0"/>
              <a:t>Topic Overview</a:t>
            </a:r>
            <a:r>
              <a:rPr lang="en-GB" sz="2000" dirty="0"/>
              <a:t>: The Elements of Music</a:t>
            </a:r>
            <a:endParaRPr lang="en-GB" sz="2000" b="1" dirty="0"/>
          </a:p>
          <a:p>
            <a:pPr marL="0" indent="0">
              <a:buNone/>
            </a:pPr>
            <a:endParaRPr lang="en-GB" sz="1200" b="1" dirty="0"/>
          </a:p>
          <a:p>
            <a:pPr marL="0" indent="0">
              <a:buNone/>
            </a:pPr>
            <a:r>
              <a:rPr lang="en-GB" sz="1200" b="1" dirty="0"/>
              <a:t>What is this topic about? </a:t>
            </a:r>
            <a:endParaRPr lang="en-GB" sz="1200" dirty="0"/>
          </a:p>
          <a:p>
            <a:pPr marL="0" indent="0">
              <a:buNone/>
            </a:pPr>
            <a:endParaRPr lang="en-GB" sz="1200" dirty="0"/>
          </a:p>
          <a:p>
            <a:pPr marL="0" indent="0">
              <a:buNone/>
            </a:pPr>
            <a:r>
              <a:rPr lang="en-GB" sz="1200" dirty="0"/>
              <a:t>This topic is designed to introduce students to the very foundations of all music and to begin developing your skills including: Listening and Appraisal of music, composition, improvisation and collaborative music creation and performance. </a:t>
            </a:r>
          </a:p>
          <a:p>
            <a:pPr marL="0" indent="0">
              <a:buNone/>
            </a:pPr>
            <a:endParaRPr lang="en-GB" sz="1200" dirty="0"/>
          </a:p>
          <a:p>
            <a:pPr marL="0" indent="0">
              <a:buNone/>
            </a:pPr>
            <a:r>
              <a:rPr lang="en-GB" sz="1200" dirty="0"/>
              <a:t>You look in depth at the selected elements of Pitch, Melody, Dynamics, Duration, Rhythm, Tempo and Silence and learn of the other elements that you will study in more depth in other topics later on in the year. You will be introduced to Graphic Scores and some basic music notation. </a:t>
            </a:r>
          </a:p>
          <a:p>
            <a:pPr marL="0" indent="0">
              <a:buNone/>
            </a:pPr>
            <a:endParaRPr lang="en-GB" sz="1200" dirty="0"/>
          </a:p>
          <a:p>
            <a:pPr marL="0" indent="0">
              <a:buNone/>
            </a:pPr>
            <a:r>
              <a:rPr lang="en-GB" sz="1200" dirty="0"/>
              <a:t>You will be introduced to pieces from various different composers and modern artists that will help you train your ears to analyse what the elements of music are doing within each piece.</a:t>
            </a:r>
          </a:p>
          <a:p>
            <a:pPr marL="0" indent="0">
              <a:buNone/>
            </a:pPr>
            <a:endParaRPr lang="en-GB" sz="900" b="1" dirty="0"/>
          </a:p>
          <a:p>
            <a:pPr marL="0" indent="0">
              <a:buNone/>
            </a:pPr>
            <a:endParaRPr lang="en-GB" sz="900" b="1" dirty="0"/>
          </a:p>
          <a:p>
            <a:pPr marL="0" indent="0">
              <a:buNone/>
            </a:pPr>
            <a:r>
              <a:rPr lang="en-GB" sz="1200" b="1" dirty="0"/>
              <a:t>Link to the GCSE:</a:t>
            </a:r>
          </a:p>
          <a:p>
            <a:pPr marL="0" indent="0">
              <a:buNone/>
            </a:pPr>
            <a:r>
              <a:rPr lang="en-GB" sz="1200" dirty="0"/>
              <a:t>At the end of Y11, GCSE students will sit a listening exam where they will hear various pieces of music and will be asked to answer questions based on the elements of music.</a:t>
            </a:r>
          </a:p>
          <a:p>
            <a:pPr marL="0" indent="0">
              <a:buNone/>
            </a:pPr>
            <a:endParaRPr lang="en-GB" sz="1200" b="1" dirty="0"/>
          </a:p>
          <a:p>
            <a:pPr marL="0" indent="0">
              <a:buNone/>
            </a:pPr>
            <a:endParaRPr lang="en-GB" sz="1200" b="1" dirty="0"/>
          </a:p>
          <a:p>
            <a:pPr marL="0" indent="0">
              <a:buNone/>
            </a:pPr>
            <a:r>
              <a:rPr lang="en-GB" sz="1200" b="1" dirty="0"/>
              <a:t>Why is this topic important?</a:t>
            </a:r>
          </a:p>
          <a:p>
            <a:pPr marL="0" indent="0">
              <a:buNone/>
            </a:pPr>
            <a:endParaRPr lang="en-GB" sz="1200" b="1" dirty="0"/>
          </a:p>
          <a:p>
            <a:pPr marL="0" indent="0">
              <a:buNone/>
            </a:pPr>
            <a:r>
              <a:rPr lang="en-GB" sz="1200" dirty="0"/>
              <a:t>The elements of music are fundamental to all music and as such there will not be a single topic that you will study in music that will not refer to them, use them, or require you to know what they are and be able to use them or identify them correctly.</a:t>
            </a:r>
          </a:p>
          <a:p>
            <a:pPr marL="0" indent="0">
              <a:buNone/>
            </a:pPr>
            <a:endParaRPr lang="en-GB" sz="1200" dirty="0"/>
          </a:p>
          <a:p>
            <a:pPr marL="0" indent="0">
              <a:buNone/>
            </a:pPr>
            <a:r>
              <a:rPr lang="en-GB" sz="1200" dirty="0"/>
              <a:t>A firm understanding of the elements of music is a key skill for any musician wishing to succeed in the industry. Developing collaborative skills is beneficial for all areas of work and life as it teaches us how to work with others.</a:t>
            </a:r>
          </a:p>
          <a:p>
            <a:pPr marL="0" indent="0">
              <a:buNone/>
            </a:pPr>
            <a:endParaRPr lang="en-GB" sz="1200" dirty="0"/>
          </a:p>
          <a:p>
            <a:pPr marL="0" indent="0">
              <a:buNone/>
            </a:pPr>
            <a:endParaRPr lang="en-GB" sz="1200" dirty="0"/>
          </a:p>
          <a:p>
            <a:pPr marL="0" indent="0">
              <a:buNone/>
            </a:pPr>
            <a:r>
              <a:rPr lang="en-GB" sz="1200" b="1" dirty="0"/>
              <a:t>How will you be assessed in this topic?</a:t>
            </a:r>
          </a:p>
          <a:p>
            <a:pPr marL="0" indent="0">
              <a:buNone/>
            </a:pPr>
            <a:endParaRPr lang="en-GB" sz="1200" b="1" dirty="0"/>
          </a:p>
          <a:p>
            <a:pPr marL="0" indent="0">
              <a:buNone/>
            </a:pPr>
            <a:r>
              <a:rPr lang="en-GB" sz="1200" dirty="0"/>
              <a:t>You will be assessed with an initial baseline test to test your basic musical skills/knowledge. You will be assessed on how well you interpret a graphic score and use the elements of music in a creative performance task.</a:t>
            </a:r>
          </a:p>
          <a:p>
            <a:pPr marL="0" indent="0">
              <a:buNone/>
            </a:pPr>
            <a:endParaRPr lang="en-GB" sz="1200" dirty="0"/>
          </a:p>
          <a:p>
            <a:pPr marL="0" indent="0">
              <a:buNone/>
            </a:pPr>
            <a:endParaRPr lang="en-GB" sz="1200" dirty="0"/>
          </a:p>
          <a:p>
            <a:pPr marL="0" indent="0">
              <a:buNone/>
            </a:pPr>
            <a:endParaRPr lang="en-GB" sz="1200" dirty="0"/>
          </a:p>
          <a:p>
            <a:pPr marL="0" indent="0">
              <a:buNone/>
            </a:pPr>
            <a:endParaRPr lang="en-GB" dirty="0"/>
          </a:p>
        </p:txBody>
      </p:sp>
      <p:sp>
        <p:nvSpPr>
          <p:cNvPr id="4" name="Slide Number Placeholder 3">
            <a:extLst>
              <a:ext uri="{FF2B5EF4-FFF2-40B4-BE49-F238E27FC236}">
                <a16:creationId xmlns:a16="http://schemas.microsoft.com/office/drawing/2014/main" id="{8656AC1F-D7D1-4521-BE08-77DE0C86EB5F}"/>
              </a:ext>
            </a:extLst>
          </p:cNvPr>
          <p:cNvSpPr>
            <a:spLocks noGrp="1"/>
          </p:cNvSpPr>
          <p:nvPr>
            <p:ph type="sldNum" sz="quarter" idx="12"/>
          </p:nvPr>
        </p:nvSpPr>
        <p:spPr/>
        <p:txBody>
          <a:bodyPr/>
          <a:lstStyle/>
          <a:p>
            <a:fld id="{2910EBAA-92EB-4343-B6D5-25298559C073}" type="slidenum">
              <a:rPr lang="en-GB" smtClean="0"/>
              <a:pPr/>
              <a:t>5</a:t>
            </a:fld>
            <a:endParaRPr lang="en-GB"/>
          </a:p>
        </p:txBody>
      </p:sp>
    </p:spTree>
    <p:extLst>
      <p:ext uri="{BB962C8B-B14F-4D97-AF65-F5344CB8AC3E}">
        <p14:creationId xmlns:p14="http://schemas.microsoft.com/office/powerpoint/2010/main" val="3675186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11">
            <a:extLst>
              <a:ext uri="{FF2B5EF4-FFF2-40B4-BE49-F238E27FC236}">
                <a16:creationId xmlns:a16="http://schemas.microsoft.com/office/drawing/2014/main" id="{EE09A529-E47C-4634-BB98-0A9526C372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cstate="print">
            <a:extLst>
              <a:ext uri="{28A0092B-C50C-407E-A947-70E740481C1C}">
                <a14:useLocalDpi xmlns:a14="http://schemas.microsoft.com/office/drawing/2010/main" val="0"/>
              </a:ext>
            </a:extLst>
          </a:blip>
          <a:stretch>
            <a:fillRect/>
          </a:stretch>
        </p:blipFill>
        <p:spPr>
          <a:xfrm>
            <a:off x="0" y="2712923"/>
            <a:ext cx="6858000" cy="7193078"/>
          </a:xfrm>
          <a:prstGeom prst="rect">
            <a:avLst/>
          </a:prstGeom>
        </p:spPr>
      </p:pic>
      <p:sp>
        <p:nvSpPr>
          <p:cNvPr id="4" name="Slide Number Placeholder 3">
            <a:extLst>
              <a:ext uri="{FF2B5EF4-FFF2-40B4-BE49-F238E27FC236}">
                <a16:creationId xmlns:a16="http://schemas.microsoft.com/office/drawing/2014/main" id="{E6CFE2BF-299D-47E9-AEAE-542955434B40}"/>
              </a:ext>
            </a:extLst>
          </p:cNvPr>
          <p:cNvSpPr>
            <a:spLocks noGrp="1"/>
          </p:cNvSpPr>
          <p:nvPr>
            <p:ph type="sldNum" sz="quarter" idx="12"/>
          </p:nvPr>
        </p:nvSpPr>
        <p:spPr>
          <a:xfrm>
            <a:off x="6131975" y="9552835"/>
            <a:ext cx="321035" cy="176663"/>
          </a:xfrm>
        </p:spPr>
        <p:txBody>
          <a:bodyPr>
            <a:normAutofit/>
          </a:bodyPr>
          <a:lstStyle/>
          <a:p>
            <a:pPr>
              <a:lnSpc>
                <a:spcPct val="90000"/>
              </a:lnSpc>
              <a:spcAft>
                <a:spcPts val="600"/>
              </a:spcAft>
            </a:pPr>
            <a:fld id="{2910EBAA-92EB-4343-B6D5-25298559C073}" type="slidenum">
              <a:rPr lang="en-GB" sz="600">
                <a:solidFill>
                  <a:srgbClr val="898989"/>
                </a:solidFill>
              </a:rPr>
              <a:pPr>
                <a:lnSpc>
                  <a:spcPct val="90000"/>
                </a:lnSpc>
                <a:spcAft>
                  <a:spcPts val="600"/>
                </a:spcAft>
              </a:pPr>
              <a:t>6</a:t>
            </a:fld>
            <a:endParaRPr lang="en-GB" sz="600">
              <a:solidFill>
                <a:srgbClr val="898989"/>
              </a:solidFill>
            </a:endParaRPr>
          </a:p>
        </p:txBody>
      </p:sp>
      <p:sp>
        <p:nvSpPr>
          <p:cNvPr id="7" name="Title 6">
            <a:extLst>
              <a:ext uri="{FF2B5EF4-FFF2-40B4-BE49-F238E27FC236}">
                <a16:creationId xmlns:a16="http://schemas.microsoft.com/office/drawing/2014/main" id="{09C652E3-1E2D-4CBD-8A96-B34464263363}"/>
              </a:ext>
            </a:extLst>
          </p:cNvPr>
          <p:cNvSpPr>
            <a:spLocks noGrp="1"/>
          </p:cNvSpPr>
          <p:nvPr>
            <p:ph type="title"/>
          </p:nvPr>
        </p:nvSpPr>
        <p:spPr>
          <a:xfrm>
            <a:off x="342900" y="176502"/>
            <a:ext cx="6172200" cy="288032"/>
          </a:xfrm>
        </p:spPr>
        <p:txBody>
          <a:bodyPr>
            <a:noAutofit/>
          </a:bodyPr>
          <a:lstStyle/>
          <a:p>
            <a:pPr algn="l"/>
            <a:r>
              <a:rPr lang="en-GB" sz="2000" b="1" dirty="0"/>
              <a:t>Glossary</a:t>
            </a:r>
          </a:p>
        </p:txBody>
      </p:sp>
      <p:graphicFrame>
        <p:nvGraphicFramePr>
          <p:cNvPr id="9" name="Table 8">
            <a:extLst>
              <a:ext uri="{FF2B5EF4-FFF2-40B4-BE49-F238E27FC236}">
                <a16:creationId xmlns:a16="http://schemas.microsoft.com/office/drawing/2014/main" id="{A7761453-C813-4D65-B42F-0E7D9E09F057}"/>
              </a:ext>
            </a:extLst>
          </p:cNvPr>
          <p:cNvGraphicFramePr>
            <a:graphicFrameLocks noGrp="1"/>
          </p:cNvGraphicFramePr>
          <p:nvPr>
            <p:extLst>
              <p:ext uri="{D42A27DB-BD31-4B8C-83A1-F6EECF244321}">
                <p14:modId xmlns:p14="http://schemas.microsoft.com/office/powerpoint/2010/main" val="4110301872"/>
              </p:ext>
            </p:extLst>
          </p:nvPr>
        </p:nvGraphicFramePr>
        <p:xfrm>
          <a:off x="382542" y="560512"/>
          <a:ext cx="6172200" cy="8815824"/>
        </p:xfrm>
        <a:graphic>
          <a:graphicData uri="http://schemas.openxmlformats.org/drawingml/2006/table">
            <a:tbl>
              <a:tblPr firstRow="1" bandRow="1">
                <a:tableStyleId>{5C22544A-7EE6-4342-B048-85BDC9FD1C3A}</a:tableStyleId>
              </a:tblPr>
              <a:tblGrid>
                <a:gridCol w="2077988">
                  <a:extLst>
                    <a:ext uri="{9D8B030D-6E8A-4147-A177-3AD203B41FA5}">
                      <a16:colId xmlns:a16="http://schemas.microsoft.com/office/drawing/2014/main" val="4272014870"/>
                    </a:ext>
                  </a:extLst>
                </a:gridCol>
                <a:gridCol w="4094212">
                  <a:extLst>
                    <a:ext uri="{9D8B030D-6E8A-4147-A177-3AD203B41FA5}">
                      <a16:colId xmlns:a16="http://schemas.microsoft.com/office/drawing/2014/main" val="1437690988"/>
                    </a:ext>
                  </a:extLst>
                </a:gridCol>
              </a:tblGrid>
              <a:tr h="424734">
                <a:tc>
                  <a:txBody>
                    <a:bodyPr/>
                    <a:lstStyle/>
                    <a:p>
                      <a:r>
                        <a:rPr lang="en-GB" sz="1200" dirty="0"/>
                        <a:t>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tc>
                  <a:txBody>
                    <a:bodyPr/>
                    <a:lstStyle/>
                    <a:p>
                      <a:r>
                        <a:rPr lang="en-GB" sz="1200" dirty="0"/>
                        <a:t>Definition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10000"/>
                      </a:schemeClr>
                    </a:solidFill>
                  </a:tcPr>
                </a:tc>
                <a:extLst>
                  <a:ext uri="{0D108BD9-81ED-4DB2-BD59-A6C34878D82A}">
                    <a16:rowId xmlns:a16="http://schemas.microsoft.com/office/drawing/2014/main" val="3095623743"/>
                  </a:ext>
                </a:extLst>
              </a:tr>
              <a:tr h="424734">
                <a:tc>
                  <a:txBody>
                    <a:bodyPr/>
                    <a:lstStyle/>
                    <a:p>
                      <a:r>
                        <a:rPr lang="en-GB" sz="1800" dirty="0"/>
                        <a:t>Melody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A Collection of Pitches Creatively Ordered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8301029"/>
                  </a:ext>
                </a:extLst>
              </a:tr>
              <a:tr h="705152">
                <a:tc>
                  <a:txBody>
                    <a:bodyPr/>
                    <a:lstStyle/>
                    <a:p>
                      <a:r>
                        <a:rPr lang="en-GB" sz="1800" dirty="0"/>
                        <a:t>Articulation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Different Playing Techniques that Produces Different Musical Effects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140346"/>
                  </a:ext>
                </a:extLst>
              </a:tr>
              <a:tr h="424734">
                <a:tc>
                  <a:txBody>
                    <a:bodyPr/>
                    <a:lstStyle/>
                    <a:p>
                      <a:r>
                        <a:rPr lang="en-GB" sz="1800" dirty="0"/>
                        <a:t>Dynamics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How Loud or Quiet/Soft the Sound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4796586"/>
                  </a:ext>
                </a:extLst>
              </a:tr>
              <a:tr h="424734">
                <a:tc>
                  <a:txBody>
                    <a:bodyPr/>
                    <a:lstStyle/>
                    <a:p>
                      <a:r>
                        <a:rPr lang="en-GB" sz="1800" dirty="0"/>
                        <a:t>Tempo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The Speed of the Music/Sound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25714527"/>
                  </a:ext>
                </a:extLst>
              </a:tr>
              <a:tr h="424734">
                <a:tc>
                  <a:txBody>
                    <a:bodyPr/>
                    <a:lstStyle/>
                    <a:p>
                      <a:r>
                        <a:rPr lang="en-GB" sz="1800" dirty="0"/>
                        <a:t>Structure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How the Music is Ordered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078903"/>
                  </a:ext>
                </a:extLst>
              </a:tr>
              <a:tr h="705152">
                <a:tc>
                  <a:txBody>
                    <a:bodyPr/>
                    <a:lstStyle/>
                    <a:p>
                      <a:r>
                        <a:rPr lang="en-GB" sz="1800" dirty="0"/>
                        <a:t>Harmony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Ordered Pitches/Melodies that are Played at the Same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92754910"/>
                  </a:ext>
                </a:extLst>
              </a:tr>
              <a:tr h="705152">
                <a:tc>
                  <a:txBody>
                    <a:bodyPr/>
                    <a:lstStyle/>
                    <a:p>
                      <a:r>
                        <a:rPr lang="en-GB" sz="1800" dirty="0"/>
                        <a:t>Instruments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The Various Musical Objects we use to Produce Sound/Music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6671129"/>
                  </a:ext>
                </a:extLst>
              </a:tr>
              <a:tr h="424734">
                <a:tc>
                  <a:txBody>
                    <a:bodyPr/>
                    <a:lstStyle/>
                    <a:p>
                      <a:r>
                        <a:rPr lang="en-GB" sz="1800" dirty="0"/>
                        <a:t>Rhythm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A Pattern of Sounds of Different Lengths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04162301"/>
                  </a:ext>
                </a:extLst>
              </a:tr>
              <a:tr h="1007359">
                <a:tc>
                  <a:txBody>
                    <a:bodyPr/>
                    <a:lstStyle/>
                    <a:p>
                      <a:r>
                        <a:rPr lang="en-GB" sz="1800" dirty="0"/>
                        <a:t>Texture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The Amount of Layers the Music has e.g. The amount of Instruments or Different Melodies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5032521"/>
                  </a:ext>
                </a:extLst>
              </a:tr>
              <a:tr h="705152">
                <a:tc>
                  <a:txBody>
                    <a:bodyPr/>
                    <a:lstStyle/>
                    <a:p>
                      <a:r>
                        <a:rPr lang="en-GB" sz="1800" dirty="0"/>
                        <a:t>Timbre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The Quality of the Sound e.g. Hollow, Metallic, Smooth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28671953"/>
                  </a:ext>
                </a:extLst>
              </a:tr>
              <a:tr h="1309567">
                <a:tc>
                  <a:txBody>
                    <a:bodyPr/>
                    <a:lstStyle/>
                    <a:p>
                      <a:r>
                        <a:rPr lang="en-GB" sz="1800" dirty="0"/>
                        <a:t>Tonality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The Character of the Music Determined by the Key that can determine the overall emotional effect of the music e.g. Major = Happy, minor = Sad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4462242"/>
                  </a:ext>
                </a:extLst>
              </a:tr>
              <a:tr h="424734">
                <a:tc>
                  <a:txBody>
                    <a:bodyPr/>
                    <a:lstStyle/>
                    <a:p>
                      <a:r>
                        <a:rPr lang="en-GB" sz="1800" dirty="0"/>
                        <a:t>Pitch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How High or Low a Sound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20567027"/>
                  </a:ext>
                </a:extLst>
              </a:tr>
              <a:tr h="705152">
                <a:tc>
                  <a:txBody>
                    <a:bodyPr/>
                    <a:lstStyle/>
                    <a:p>
                      <a:r>
                        <a:rPr lang="en-GB" sz="1800" dirty="0"/>
                        <a:t>Graphic Score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800" dirty="0"/>
                        <a:t>A Representation of Music through the use of Shapes &amp; Symbols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06800544"/>
                  </a:ext>
                </a:extLst>
              </a:tr>
            </a:tbl>
          </a:graphicData>
        </a:graphic>
      </p:graphicFrame>
    </p:spTree>
    <p:extLst>
      <p:ext uri="{BB962C8B-B14F-4D97-AF65-F5344CB8AC3E}">
        <p14:creationId xmlns:p14="http://schemas.microsoft.com/office/powerpoint/2010/main" val="12373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8440380-3957-6944-8823-F31D87AEE029}"/>
              </a:ext>
            </a:extLst>
          </p:cNvPr>
          <p:cNvSpPr/>
          <p:nvPr/>
        </p:nvSpPr>
        <p:spPr>
          <a:xfrm>
            <a:off x="108277" y="1624012"/>
            <a:ext cx="6667237" cy="7514589"/>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p>
        </p:txBody>
      </p:sp>
      <p:pic>
        <p:nvPicPr>
          <p:cNvPr id="5" name="Picture 4">
            <a:extLst>
              <a:ext uri="{FF2B5EF4-FFF2-40B4-BE49-F238E27FC236}">
                <a16:creationId xmlns:a16="http://schemas.microsoft.com/office/drawing/2014/main" id="{849C4B19-FEAB-FDC2-D03C-437EFFE7BF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81" y="1678051"/>
            <a:ext cx="6667236" cy="671118"/>
          </a:xfrm>
          <a:prstGeom prst="rect">
            <a:avLst/>
          </a:prstGeom>
        </p:spPr>
      </p:pic>
      <p:sp>
        <p:nvSpPr>
          <p:cNvPr id="6" name="TextBox 5">
            <a:extLst>
              <a:ext uri="{FF2B5EF4-FFF2-40B4-BE49-F238E27FC236}">
                <a16:creationId xmlns:a16="http://schemas.microsoft.com/office/drawing/2014/main" id="{B2D7106D-9E58-60D0-BCF0-EE396E6A66C5}"/>
              </a:ext>
            </a:extLst>
          </p:cNvPr>
          <p:cNvSpPr txBox="1"/>
          <p:nvPr/>
        </p:nvSpPr>
        <p:spPr>
          <a:xfrm>
            <a:off x="247460" y="2313284"/>
            <a:ext cx="453801" cy="2689198"/>
          </a:xfrm>
          <a:prstGeom prst="rect">
            <a:avLst/>
          </a:prstGeom>
          <a:noFill/>
        </p:spPr>
        <p:txBody>
          <a:bodyPr wrap="square" rtlCol="0">
            <a:spAutoFit/>
          </a:bodyPr>
          <a:lstStyle/>
          <a:p>
            <a:pPr algn="ctr"/>
            <a:r>
              <a:rPr lang="en-GB" sz="3375" b="1" dirty="0">
                <a:solidFill>
                  <a:srgbClr val="FF0000"/>
                </a:solidFill>
              </a:rPr>
              <a:t>E</a:t>
            </a:r>
          </a:p>
          <a:p>
            <a:pPr algn="ctr"/>
            <a:r>
              <a:rPr lang="en-GB" sz="3375" b="1" dirty="0">
                <a:solidFill>
                  <a:srgbClr val="FF0000"/>
                </a:solidFill>
              </a:rPr>
              <a:t>L</a:t>
            </a:r>
          </a:p>
          <a:p>
            <a:pPr algn="ctr"/>
            <a:r>
              <a:rPr lang="en-GB" sz="3375" b="1" dirty="0">
                <a:solidFill>
                  <a:srgbClr val="FF0000"/>
                </a:solidFill>
              </a:rPr>
              <a:t>O</a:t>
            </a:r>
          </a:p>
          <a:p>
            <a:pPr algn="ctr"/>
            <a:r>
              <a:rPr lang="en-GB" sz="3375" b="1" dirty="0">
                <a:solidFill>
                  <a:srgbClr val="FF0000"/>
                </a:solidFill>
              </a:rPr>
              <a:t>D</a:t>
            </a:r>
          </a:p>
          <a:p>
            <a:pPr algn="ctr"/>
            <a:r>
              <a:rPr lang="en-GB" sz="3375" b="1" dirty="0">
                <a:solidFill>
                  <a:srgbClr val="FF0000"/>
                </a:solidFill>
              </a:rPr>
              <a:t>Y</a:t>
            </a:r>
          </a:p>
        </p:txBody>
      </p:sp>
      <p:sp>
        <p:nvSpPr>
          <p:cNvPr id="7" name="TextBox 6">
            <a:extLst>
              <a:ext uri="{FF2B5EF4-FFF2-40B4-BE49-F238E27FC236}">
                <a16:creationId xmlns:a16="http://schemas.microsoft.com/office/drawing/2014/main" id="{DFC237F9-66CE-09D2-D7E2-90A0A881E23C}"/>
              </a:ext>
            </a:extLst>
          </p:cNvPr>
          <p:cNvSpPr txBox="1"/>
          <p:nvPr/>
        </p:nvSpPr>
        <p:spPr>
          <a:xfrm>
            <a:off x="984006" y="2331438"/>
            <a:ext cx="415826" cy="4662815"/>
          </a:xfrm>
          <a:prstGeom prst="rect">
            <a:avLst/>
          </a:prstGeom>
          <a:noFill/>
        </p:spPr>
        <p:txBody>
          <a:bodyPr wrap="square" rtlCol="0">
            <a:spAutoFit/>
          </a:bodyPr>
          <a:lstStyle/>
          <a:p>
            <a:pPr algn="ctr"/>
            <a:r>
              <a:rPr lang="en-GB" sz="2700" b="1" dirty="0">
                <a:solidFill>
                  <a:srgbClr val="C10000"/>
                </a:solidFill>
              </a:rPr>
              <a:t>R</a:t>
            </a:r>
          </a:p>
          <a:p>
            <a:pPr algn="ctr"/>
            <a:r>
              <a:rPr lang="en-GB" sz="2700" b="1" dirty="0">
                <a:solidFill>
                  <a:srgbClr val="C10000"/>
                </a:solidFill>
              </a:rPr>
              <a:t>T</a:t>
            </a:r>
          </a:p>
          <a:p>
            <a:pPr algn="ctr"/>
            <a:r>
              <a:rPr lang="en-GB" sz="2700" b="1" dirty="0">
                <a:solidFill>
                  <a:srgbClr val="C10000"/>
                </a:solidFill>
              </a:rPr>
              <a:t>I</a:t>
            </a:r>
          </a:p>
          <a:p>
            <a:pPr algn="ctr"/>
            <a:r>
              <a:rPr lang="en-GB" sz="2700" b="1" dirty="0">
                <a:solidFill>
                  <a:srgbClr val="C10000"/>
                </a:solidFill>
              </a:rPr>
              <a:t>C</a:t>
            </a:r>
          </a:p>
          <a:p>
            <a:pPr algn="ctr"/>
            <a:r>
              <a:rPr lang="en-GB" sz="2700" b="1" dirty="0">
                <a:solidFill>
                  <a:srgbClr val="C10000"/>
                </a:solidFill>
              </a:rPr>
              <a:t>U</a:t>
            </a:r>
          </a:p>
          <a:p>
            <a:pPr algn="ctr"/>
            <a:r>
              <a:rPr lang="en-GB" sz="2700" b="1" dirty="0">
                <a:solidFill>
                  <a:srgbClr val="C10000"/>
                </a:solidFill>
              </a:rPr>
              <a:t>L</a:t>
            </a:r>
          </a:p>
          <a:p>
            <a:pPr algn="ctr"/>
            <a:r>
              <a:rPr lang="en-GB" sz="2700" b="1" dirty="0">
                <a:solidFill>
                  <a:srgbClr val="C10000"/>
                </a:solidFill>
              </a:rPr>
              <a:t>A</a:t>
            </a:r>
          </a:p>
          <a:p>
            <a:pPr algn="ctr"/>
            <a:r>
              <a:rPr lang="en-GB" sz="2700" b="1" dirty="0">
                <a:solidFill>
                  <a:srgbClr val="C10000"/>
                </a:solidFill>
              </a:rPr>
              <a:t>T</a:t>
            </a:r>
          </a:p>
          <a:p>
            <a:pPr algn="ctr"/>
            <a:r>
              <a:rPr lang="en-GB" sz="2700" b="1" dirty="0">
                <a:solidFill>
                  <a:srgbClr val="C10000"/>
                </a:solidFill>
              </a:rPr>
              <a:t>I</a:t>
            </a:r>
          </a:p>
          <a:p>
            <a:pPr algn="ctr"/>
            <a:r>
              <a:rPr lang="en-GB" sz="2700" b="1" dirty="0">
                <a:solidFill>
                  <a:srgbClr val="C10000"/>
                </a:solidFill>
              </a:rPr>
              <a:t>O</a:t>
            </a:r>
          </a:p>
          <a:p>
            <a:pPr algn="ctr"/>
            <a:r>
              <a:rPr lang="en-GB" sz="2700" b="1" dirty="0">
                <a:solidFill>
                  <a:srgbClr val="C10000"/>
                </a:solidFill>
              </a:rPr>
              <a:t>N</a:t>
            </a:r>
          </a:p>
        </p:txBody>
      </p:sp>
      <p:sp>
        <p:nvSpPr>
          <p:cNvPr id="8" name="TextBox 7">
            <a:extLst>
              <a:ext uri="{FF2B5EF4-FFF2-40B4-BE49-F238E27FC236}">
                <a16:creationId xmlns:a16="http://schemas.microsoft.com/office/drawing/2014/main" id="{787B60E3-1E66-2764-4DD4-617757B83DF2}"/>
              </a:ext>
            </a:extLst>
          </p:cNvPr>
          <p:cNvSpPr txBox="1"/>
          <p:nvPr/>
        </p:nvSpPr>
        <p:spPr>
          <a:xfrm>
            <a:off x="1691039" y="2331437"/>
            <a:ext cx="472789" cy="3364832"/>
          </a:xfrm>
          <a:prstGeom prst="rect">
            <a:avLst/>
          </a:prstGeom>
          <a:noFill/>
        </p:spPr>
        <p:txBody>
          <a:bodyPr wrap="square" rtlCol="0">
            <a:spAutoFit/>
          </a:bodyPr>
          <a:lstStyle/>
          <a:p>
            <a:pPr algn="ctr"/>
            <a:r>
              <a:rPr lang="en-GB" sz="3038" b="1" dirty="0">
                <a:solidFill>
                  <a:srgbClr val="7030A0"/>
                </a:solidFill>
              </a:rPr>
              <a:t>Y</a:t>
            </a:r>
          </a:p>
          <a:p>
            <a:pPr algn="ctr"/>
            <a:r>
              <a:rPr lang="en-GB" sz="3038" b="1" dirty="0">
                <a:solidFill>
                  <a:srgbClr val="7030A0"/>
                </a:solidFill>
              </a:rPr>
              <a:t>N</a:t>
            </a:r>
          </a:p>
          <a:p>
            <a:pPr algn="ctr"/>
            <a:r>
              <a:rPr lang="en-GB" sz="3038" b="1" dirty="0">
                <a:solidFill>
                  <a:srgbClr val="7030A0"/>
                </a:solidFill>
              </a:rPr>
              <a:t>A</a:t>
            </a:r>
          </a:p>
          <a:p>
            <a:pPr algn="ctr"/>
            <a:r>
              <a:rPr lang="en-GB" sz="3038" b="1" dirty="0">
                <a:solidFill>
                  <a:srgbClr val="7030A0"/>
                </a:solidFill>
              </a:rPr>
              <a:t>M</a:t>
            </a:r>
          </a:p>
          <a:p>
            <a:pPr algn="ctr"/>
            <a:r>
              <a:rPr lang="en-GB" sz="3038" b="1" dirty="0">
                <a:solidFill>
                  <a:srgbClr val="7030A0"/>
                </a:solidFill>
              </a:rPr>
              <a:t>I</a:t>
            </a:r>
          </a:p>
          <a:p>
            <a:pPr algn="ctr"/>
            <a:r>
              <a:rPr lang="en-GB" sz="3038" b="1" dirty="0">
                <a:solidFill>
                  <a:srgbClr val="7030A0"/>
                </a:solidFill>
              </a:rPr>
              <a:t>C</a:t>
            </a:r>
          </a:p>
          <a:p>
            <a:pPr algn="ctr"/>
            <a:r>
              <a:rPr lang="en-GB" sz="3038" b="1" dirty="0">
                <a:solidFill>
                  <a:srgbClr val="7030A0"/>
                </a:solidFill>
              </a:rPr>
              <a:t>S</a:t>
            </a:r>
          </a:p>
        </p:txBody>
      </p:sp>
      <p:sp>
        <p:nvSpPr>
          <p:cNvPr id="9" name="TextBox 8">
            <a:extLst>
              <a:ext uri="{FF2B5EF4-FFF2-40B4-BE49-F238E27FC236}">
                <a16:creationId xmlns:a16="http://schemas.microsoft.com/office/drawing/2014/main" id="{7103DCAC-688E-CE63-4FF2-6AD412A0E7F3}"/>
              </a:ext>
            </a:extLst>
          </p:cNvPr>
          <p:cNvSpPr txBox="1"/>
          <p:nvPr/>
        </p:nvSpPr>
        <p:spPr>
          <a:xfrm>
            <a:off x="2534315" y="2331437"/>
            <a:ext cx="472789" cy="1962332"/>
          </a:xfrm>
          <a:prstGeom prst="rect">
            <a:avLst/>
          </a:prstGeom>
          <a:noFill/>
        </p:spPr>
        <p:txBody>
          <a:bodyPr wrap="square" rtlCol="0">
            <a:spAutoFit/>
          </a:bodyPr>
          <a:lstStyle/>
          <a:p>
            <a:pPr algn="ctr"/>
            <a:r>
              <a:rPr lang="en-GB" sz="3038" b="1" dirty="0">
                <a:solidFill>
                  <a:srgbClr val="00B050"/>
                </a:solidFill>
              </a:rPr>
              <a:t>E</a:t>
            </a:r>
          </a:p>
          <a:p>
            <a:pPr algn="ctr"/>
            <a:r>
              <a:rPr lang="en-GB" sz="3038" b="1" dirty="0">
                <a:solidFill>
                  <a:srgbClr val="00B050"/>
                </a:solidFill>
              </a:rPr>
              <a:t>M</a:t>
            </a:r>
          </a:p>
          <a:p>
            <a:pPr algn="ctr"/>
            <a:r>
              <a:rPr lang="en-GB" sz="3038" b="1" dirty="0">
                <a:solidFill>
                  <a:srgbClr val="00B050"/>
                </a:solidFill>
              </a:rPr>
              <a:t>P</a:t>
            </a:r>
          </a:p>
          <a:p>
            <a:pPr algn="ctr"/>
            <a:r>
              <a:rPr lang="en-GB" sz="3038" b="1" dirty="0">
                <a:solidFill>
                  <a:srgbClr val="00B050"/>
                </a:solidFill>
              </a:rPr>
              <a:t>O</a:t>
            </a:r>
          </a:p>
        </p:txBody>
      </p:sp>
      <p:sp>
        <p:nvSpPr>
          <p:cNvPr id="10" name="TextBox 9">
            <a:extLst>
              <a:ext uri="{FF2B5EF4-FFF2-40B4-BE49-F238E27FC236}">
                <a16:creationId xmlns:a16="http://schemas.microsoft.com/office/drawing/2014/main" id="{6E743A65-3AE6-F260-FD09-0FD6030B679B}"/>
              </a:ext>
            </a:extLst>
          </p:cNvPr>
          <p:cNvSpPr txBox="1"/>
          <p:nvPr/>
        </p:nvSpPr>
        <p:spPr>
          <a:xfrm>
            <a:off x="3307134" y="2349169"/>
            <a:ext cx="408706" cy="3416320"/>
          </a:xfrm>
          <a:prstGeom prst="rect">
            <a:avLst/>
          </a:prstGeom>
          <a:noFill/>
        </p:spPr>
        <p:txBody>
          <a:bodyPr wrap="square" rtlCol="0">
            <a:spAutoFit/>
          </a:bodyPr>
          <a:lstStyle/>
          <a:p>
            <a:pPr algn="ctr"/>
            <a:r>
              <a:rPr lang="en-GB" sz="2700" b="1" dirty="0">
                <a:solidFill>
                  <a:srgbClr val="FFC003"/>
                </a:solidFill>
              </a:rPr>
              <a:t>T</a:t>
            </a:r>
          </a:p>
          <a:p>
            <a:pPr algn="ctr"/>
            <a:r>
              <a:rPr lang="en-GB" sz="2700" b="1" dirty="0">
                <a:solidFill>
                  <a:srgbClr val="FFC003"/>
                </a:solidFill>
              </a:rPr>
              <a:t>R</a:t>
            </a:r>
          </a:p>
          <a:p>
            <a:pPr algn="ctr"/>
            <a:r>
              <a:rPr lang="en-GB" sz="2700" b="1" dirty="0">
                <a:solidFill>
                  <a:srgbClr val="FFC003"/>
                </a:solidFill>
              </a:rPr>
              <a:t>U</a:t>
            </a:r>
          </a:p>
          <a:p>
            <a:pPr algn="ctr"/>
            <a:r>
              <a:rPr lang="en-GB" sz="2700" b="1" dirty="0">
                <a:solidFill>
                  <a:srgbClr val="FFC003"/>
                </a:solidFill>
              </a:rPr>
              <a:t>C</a:t>
            </a:r>
          </a:p>
          <a:p>
            <a:pPr algn="ctr"/>
            <a:r>
              <a:rPr lang="en-GB" sz="2700" b="1" dirty="0">
                <a:solidFill>
                  <a:srgbClr val="FFC003"/>
                </a:solidFill>
              </a:rPr>
              <a:t>T</a:t>
            </a:r>
          </a:p>
          <a:p>
            <a:pPr algn="ctr"/>
            <a:r>
              <a:rPr lang="en-GB" sz="2700" b="1" dirty="0">
                <a:solidFill>
                  <a:srgbClr val="FFC003"/>
                </a:solidFill>
              </a:rPr>
              <a:t>U</a:t>
            </a:r>
          </a:p>
          <a:p>
            <a:pPr algn="ctr"/>
            <a:r>
              <a:rPr lang="en-GB" sz="2700" b="1" dirty="0">
                <a:solidFill>
                  <a:srgbClr val="FFC003"/>
                </a:solidFill>
              </a:rPr>
              <a:t>R</a:t>
            </a:r>
          </a:p>
          <a:p>
            <a:pPr algn="ctr"/>
            <a:r>
              <a:rPr lang="en-GB" sz="2700" b="1" dirty="0">
                <a:solidFill>
                  <a:srgbClr val="FFC003"/>
                </a:solidFill>
              </a:rPr>
              <a:t>E</a:t>
            </a:r>
          </a:p>
        </p:txBody>
      </p:sp>
      <p:sp>
        <p:nvSpPr>
          <p:cNvPr id="11" name="TextBox 10">
            <a:extLst>
              <a:ext uri="{FF2B5EF4-FFF2-40B4-BE49-F238E27FC236}">
                <a16:creationId xmlns:a16="http://schemas.microsoft.com/office/drawing/2014/main" id="{16FB53F8-8B0D-230B-8061-8DD9E5F83ACB}"/>
              </a:ext>
            </a:extLst>
          </p:cNvPr>
          <p:cNvSpPr txBox="1"/>
          <p:nvPr/>
        </p:nvSpPr>
        <p:spPr>
          <a:xfrm>
            <a:off x="4001308" y="2349169"/>
            <a:ext cx="422948" cy="6567182"/>
          </a:xfrm>
          <a:prstGeom prst="rect">
            <a:avLst/>
          </a:prstGeom>
          <a:noFill/>
        </p:spPr>
        <p:txBody>
          <a:bodyPr wrap="square" rtlCol="0">
            <a:spAutoFit/>
          </a:bodyPr>
          <a:lstStyle/>
          <a:p>
            <a:pPr algn="ctr"/>
            <a:r>
              <a:rPr lang="en-GB" sz="2475" b="1" dirty="0">
                <a:solidFill>
                  <a:srgbClr val="F4B083"/>
                </a:solidFill>
              </a:rPr>
              <a:t>A</a:t>
            </a:r>
          </a:p>
          <a:p>
            <a:pPr algn="ctr"/>
            <a:r>
              <a:rPr lang="en-GB" sz="2475" b="1" dirty="0">
                <a:solidFill>
                  <a:srgbClr val="F4B083"/>
                </a:solidFill>
              </a:rPr>
              <a:t>R</a:t>
            </a:r>
          </a:p>
          <a:p>
            <a:pPr algn="ctr"/>
            <a:r>
              <a:rPr lang="en-GB" sz="2475" b="1" dirty="0">
                <a:solidFill>
                  <a:srgbClr val="F4B083"/>
                </a:solidFill>
              </a:rPr>
              <a:t>M</a:t>
            </a:r>
          </a:p>
          <a:p>
            <a:pPr algn="ctr"/>
            <a:r>
              <a:rPr lang="en-GB" sz="2475" b="1" dirty="0">
                <a:solidFill>
                  <a:srgbClr val="F4B083"/>
                </a:solidFill>
              </a:rPr>
              <a:t>O</a:t>
            </a:r>
          </a:p>
          <a:p>
            <a:pPr algn="ctr"/>
            <a:r>
              <a:rPr lang="en-GB" sz="2475" b="1" dirty="0">
                <a:solidFill>
                  <a:srgbClr val="F4B083"/>
                </a:solidFill>
              </a:rPr>
              <a:t>N</a:t>
            </a:r>
          </a:p>
          <a:p>
            <a:pPr algn="ctr"/>
            <a:r>
              <a:rPr lang="en-GB" sz="2475" b="1" dirty="0">
                <a:solidFill>
                  <a:srgbClr val="F4B083"/>
                </a:solidFill>
              </a:rPr>
              <a:t>Y</a:t>
            </a:r>
          </a:p>
          <a:p>
            <a:pPr algn="ctr"/>
            <a:endParaRPr lang="en-GB" sz="2475" b="1" dirty="0">
              <a:solidFill>
                <a:srgbClr val="F4B083"/>
              </a:solidFill>
            </a:endParaRPr>
          </a:p>
          <a:p>
            <a:pPr algn="ctr"/>
            <a:r>
              <a:rPr lang="en-GB" sz="2475" b="1" dirty="0">
                <a:solidFill>
                  <a:srgbClr val="F4B083"/>
                </a:solidFill>
              </a:rPr>
              <a:t>&amp;</a:t>
            </a:r>
          </a:p>
          <a:p>
            <a:pPr algn="ctr"/>
            <a:endParaRPr lang="en-GB" sz="2475" b="1" dirty="0">
              <a:solidFill>
                <a:srgbClr val="F4B083"/>
              </a:solidFill>
            </a:endParaRPr>
          </a:p>
          <a:p>
            <a:pPr algn="ctr"/>
            <a:r>
              <a:rPr lang="en-GB" sz="2475" b="1" dirty="0">
                <a:solidFill>
                  <a:srgbClr val="F4B083"/>
                </a:solidFill>
              </a:rPr>
              <a:t>T</a:t>
            </a:r>
          </a:p>
          <a:p>
            <a:pPr algn="ctr"/>
            <a:r>
              <a:rPr lang="en-GB" sz="2475" b="1" dirty="0">
                <a:solidFill>
                  <a:srgbClr val="F4B083"/>
                </a:solidFill>
              </a:rPr>
              <a:t>O</a:t>
            </a:r>
          </a:p>
          <a:p>
            <a:pPr algn="ctr"/>
            <a:r>
              <a:rPr lang="en-GB" sz="2475" b="1" dirty="0">
                <a:solidFill>
                  <a:srgbClr val="F4B083"/>
                </a:solidFill>
              </a:rPr>
              <a:t>N</a:t>
            </a:r>
          </a:p>
          <a:p>
            <a:pPr algn="ctr"/>
            <a:r>
              <a:rPr lang="en-GB" sz="2475" b="1" dirty="0">
                <a:solidFill>
                  <a:srgbClr val="F4B083"/>
                </a:solidFill>
              </a:rPr>
              <a:t>A</a:t>
            </a:r>
          </a:p>
          <a:p>
            <a:pPr algn="ctr"/>
            <a:r>
              <a:rPr lang="en-GB" sz="2475" b="1" dirty="0">
                <a:solidFill>
                  <a:srgbClr val="F4B083"/>
                </a:solidFill>
              </a:rPr>
              <a:t>L</a:t>
            </a:r>
          </a:p>
          <a:p>
            <a:pPr algn="ctr"/>
            <a:r>
              <a:rPr lang="en-GB" sz="2475" b="1" dirty="0">
                <a:solidFill>
                  <a:srgbClr val="F4B083"/>
                </a:solidFill>
              </a:rPr>
              <a:t>I</a:t>
            </a:r>
          </a:p>
          <a:p>
            <a:pPr algn="ctr"/>
            <a:r>
              <a:rPr lang="en-GB" sz="2475" b="1" dirty="0">
                <a:solidFill>
                  <a:srgbClr val="F4B083"/>
                </a:solidFill>
              </a:rPr>
              <a:t>T</a:t>
            </a:r>
          </a:p>
          <a:p>
            <a:pPr algn="ctr"/>
            <a:r>
              <a:rPr lang="en-GB" sz="2475" b="1" dirty="0">
                <a:solidFill>
                  <a:srgbClr val="F4B083"/>
                </a:solidFill>
              </a:rPr>
              <a:t>Y</a:t>
            </a:r>
          </a:p>
        </p:txBody>
      </p:sp>
      <p:sp>
        <p:nvSpPr>
          <p:cNvPr id="12" name="TextBox 11">
            <a:extLst>
              <a:ext uri="{FF2B5EF4-FFF2-40B4-BE49-F238E27FC236}">
                <a16:creationId xmlns:a16="http://schemas.microsoft.com/office/drawing/2014/main" id="{251EB1EC-014D-D1F9-2B3A-D0A21FC49F82}"/>
              </a:ext>
            </a:extLst>
          </p:cNvPr>
          <p:cNvSpPr txBox="1"/>
          <p:nvPr/>
        </p:nvSpPr>
        <p:spPr>
          <a:xfrm>
            <a:off x="4736458" y="2349169"/>
            <a:ext cx="422948" cy="6671057"/>
          </a:xfrm>
          <a:prstGeom prst="rect">
            <a:avLst/>
          </a:prstGeom>
          <a:noFill/>
        </p:spPr>
        <p:txBody>
          <a:bodyPr wrap="square" rtlCol="0">
            <a:spAutoFit/>
          </a:bodyPr>
          <a:lstStyle/>
          <a:p>
            <a:pPr algn="ctr"/>
            <a:r>
              <a:rPr lang="en-GB" sz="2250" b="1" dirty="0">
                <a:solidFill>
                  <a:srgbClr val="FF66CC"/>
                </a:solidFill>
              </a:rPr>
              <a:t>N</a:t>
            </a:r>
          </a:p>
          <a:p>
            <a:pPr algn="ctr"/>
            <a:r>
              <a:rPr lang="en-GB" sz="2250" b="1" dirty="0">
                <a:solidFill>
                  <a:srgbClr val="FF66CC"/>
                </a:solidFill>
              </a:rPr>
              <a:t>S</a:t>
            </a:r>
          </a:p>
          <a:p>
            <a:pPr algn="ctr"/>
            <a:r>
              <a:rPr lang="en-GB" sz="2250" b="1" dirty="0">
                <a:solidFill>
                  <a:srgbClr val="FF66CC"/>
                </a:solidFill>
              </a:rPr>
              <a:t>T</a:t>
            </a:r>
          </a:p>
          <a:p>
            <a:pPr algn="ctr"/>
            <a:r>
              <a:rPr lang="en-GB" sz="2250" b="1" dirty="0">
                <a:solidFill>
                  <a:srgbClr val="FF66CC"/>
                </a:solidFill>
              </a:rPr>
              <a:t>R</a:t>
            </a:r>
          </a:p>
          <a:p>
            <a:pPr algn="ctr"/>
            <a:r>
              <a:rPr lang="en-GB" sz="2250" b="1" dirty="0">
                <a:solidFill>
                  <a:srgbClr val="FF66CC"/>
                </a:solidFill>
              </a:rPr>
              <a:t>U</a:t>
            </a:r>
          </a:p>
          <a:p>
            <a:pPr algn="ctr"/>
            <a:r>
              <a:rPr lang="en-GB" sz="2250" b="1" dirty="0">
                <a:solidFill>
                  <a:srgbClr val="FF66CC"/>
                </a:solidFill>
              </a:rPr>
              <a:t>M</a:t>
            </a:r>
          </a:p>
          <a:p>
            <a:pPr algn="ctr"/>
            <a:r>
              <a:rPr lang="en-GB" sz="2250" b="1" dirty="0">
                <a:solidFill>
                  <a:srgbClr val="FF66CC"/>
                </a:solidFill>
              </a:rPr>
              <a:t>E</a:t>
            </a:r>
          </a:p>
          <a:p>
            <a:pPr algn="ctr"/>
            <a:r>
              <a:rPr lang="en-GB" sz="2250" b="1" dirty="0">
                <a:solidFill>
                  <a:srgbClr val="FF66CC"/>
                </a:solidFill>
              </a:rPr>
              <a:t>N</a:t>
            </a:r>
          </a:p>
          <a:p>
            <a:pPr algn="ctr"/>
            <a:r>
              <a:rPr lang="en-GB" sz="2250" b="1" dirty="0">
                <a:solidFill>
                  <a:srgbClr val="FF66CC"/>
                </a:solidFill>
              </a:rPr>
              <a:t>T</a:t>
            </a:r>
          </a:p>
          <a:p>
            <a:pPr algn="ctr"/>
            <a:r>
              <a:rPr lang="en-GB" sz="2250" b="1" dirty="0">
                <a:solidFill>
                  <a:srgbClr val="FF66CC"/>
                </a:solidFill>
              </a:rPr>
              <a:t>S</a:t>
            </a:r>
          </a:p>
          <a:p>
            <a:pPr algn="ctr"/>
            <a:endParaRPr lang="en-GB" sz="2250" b="1" dirty="0">
              <a:solidFill>
                <a:srgbClr val="FF66CC"/>
              </a:solidFill>
            </a:endParaRPr>
          </a:p>
          <a:p>
            <a:pPr algn="ctr"/>
            <a:r>
              <a:rPr lang="en-GB" sz="2250" b="1" dirty="0">
                <a:solidFill>
                  <a:srgbClr val="FF66CC"/>
                </a:solidFill>
              </a:rPr>
              <a:t>&amp;</a:t>
            </a:r>
          </a:p>
          <a:p>
            <a:pPr algn="ctr"/>
            <a:endParaRPr lang="en-GB" sz="2250" b="1" dirty="0">
              <a:solidFill>
                <a:srgbClr val="FF66CC"/>
              </a:solidFill>
            </a:endParaRPr>
          </a:p>
          <a:p>
            <a:pPr algn="ctr"/>
            <a:r>
              <a:rPr lang="en-GB" sz="2250" b="1" dirty="0">
                <a:solidFill>
                  <a:srgbClr val="FF66CC"/>
                </a:solidFill>
              </a:rPr>
              <a:t>T</a:t>
            </a:r>
          </a:p>
          <a:p>
            <a:pPr algn="ctr"/>
            <a:r>
              <a:rPr lang="en-GB" sz="2250" b="1" dirty="0">
                <a:solidFill>
                  <a:srgbClr val="FF66CC"/>
                </a:solidFill>
              </a:rPr>
              <a:t>I</a:t>
            </a:r>
          </a:p>
          <a:p>
            <a:pPr algn="ctr"/>
            <a:r>
              <a:rPr lang="en-GB" sz="2250" b="1" dirty="0">
                <a:solidFill>
                  <a:srgbClr val="FF66CC"/>
                </a:solidFill>
              </a:rPr>
              <a:t>M</a:t>
            </a:r>
          </a:p>
          <a:p>
            <a:pPr algn="ctr"/>
            <a:r>
              <a:rPr lang="en-GB" sz="2250" b="1" dirty="0">
                <a:solidFill>
                  <a:srgbClr val="FF66CC"/>
                </a:solidFill>
              </a:rPr>
              <a:t>B</a:t>
            </a:r>
          </a:p>
          <a:p>
            <a:pPr algn="ctr"/>
            <a:r>
              <a:rPr lang="en-GB" sz="2250" b="1" dirty="0">
                <a:solidFill>
                  <a:srgbClr val="FF66CC"/>
                </a:solidFill>
              </a:rPr>
              <a:t>R</a:t>
            </a:r>
          </a:p>
          <a:p>
            <a:pPr algn="ctr"/>
            <a:r>
              <a:rPr lang="en-GB" sz="2250" b="1" dirty="0">
                <a:solidFill>
                  <a:srgbClr val="FF66CC"/>
                </a:solidFill>
              </a:rPr>
              <a:t>E</a:t>
            </a:r>
          </a:p>
        </p:txBody>
      </p:sp>
      <p:sp>
        <p:nvSpPr>
          <p:cNvPr id="13" name="TextBox 12">
            <a:extLst>
              <a:ext uri="{FF2B5EF4-FFF2-40B4-BE49-F238E27FC236}">
                <a16:creationId xmlns:a16="http://schemas.microsoft.com/office/drawing/2014/main" id="{FAD70DCF-F37B-6D20-3FCA-0CD69978C2BC}"/>
              </a:ext>
            </a:extLst>
          </p:cNvPr>
          <p:cNvSpPr txBox="1"/>
          <p:nvPr/>
        </p:nvSpPr>
        <p:spPr>
          <a:xfrm>
            <a:off x="5468941" y="2331437"/>
            <a:ext cx="446682" cy="5043688"/>
          </a:xfrm>
          <a:prstGeom prst="rect">
            <a:avLst/>
          </a:prstGeom>
          <a:noFill/>
        </p:spPr>
        <p:txBody>
          <a:bodyPr wrap="square" rtlCol="0">
            <a:spAutoFit/>
          </a:bodyPr>
          <a:lstStyle/>
          <a:p>
            <a:pPr algn="ctr"/>
            <a:r>
              <a:rPr lang="en-GB" sz="2475" b="1" dirty="0"/>
              <a:t>H</a:t>
            </a:r>
          </a:p>
          <a:p>
            <a:pPr algn="ctr"/>
            <a:r>
              <a:rPr lang="en-GB" sz="2475" b="1" dirty="0"/>
              <a:t>Y</a:t>
            </a:r>
          </a:p>
          <a:p>
            <a:pPr algn="ctr"/>
            <a:r>
              <a:rPr lang="en-GB" sz="2475" b="1" dirty="0"/>
              <a:t>T</a:t>
            </a:r>
          </a:p>
          <a:p>
            <a:pPr algn="ctr"/>
            <a:r>
              <a:rPr lang="en-GB" sz="2475" b="1" dirty="0"/>
              <a:t>H</a:t>
            </a:r>
          </a:p>
          <a:p>
            <a:pPr algn="ctr"/>
            <a:r>
              <a:rPr lang="en-GB" sz="2475" b="1" dirty="0"/>
              <a:t>M</a:t>
            </a:r>
          </a:p>
          <a:p>
            <a:pPr algn="ctr"/>
            <a:endParaRPr lang="en-GB" sz="2475" b="1" dirty="0"/>
          </a:p>
          <a:p>
            <a:pPr algn="ctr"/>
            <a:r>
              <a:rPr lang="en-GB" sz="2475" b="1" dirty="0"/>
              <a:t>&amp;</a:t>
            </a:r>
          </a:p>
          <a:p>
            <a:pPr algn="ctr"/>
            <a:endParaRPr lang="en-GB" sz="2475" b="1" dirty="0"/>
          </a:p>
          <a:p>
            <a:pPr algn="ctr"/>
            <a:r>
              <a:rPr lang="en-GB" sz="2475" b="1" dirty="0"/>
              <a:t>M</a:t>
            </a:r>
          </a:p>
          <a:p>
            <a:pPr algn="ctr"/>
            <a:r>
              <a:rPr lang="en-GB" sz="2475" b="1" dirty="0"/>
              <a:t>E</a:t>
            </a:r>
          </a:p>
          <a:p>
            <a:pPr algn="ctr"/>
            <a:r>
              <a:rPr lang="en-GB" sz="2475" b="1" dirty="0"/>
              <a:t>T</a:t>
            </a:r>
          </a:p>
          <a:p>
            <a:pPr algn="ctr"/>
            <a:r>
              <a:rPr lang="en-GB" sz="2475" b="1" dirty="0"/>
              <a:t>R</a:t>
            </a:r>
          </a:p>
          <a:p>
            <a:pPr algn="ctr"/>
            <a:r>
              <a:rPr lang="en-GB" sz="2475" b="1" dirty="0"/>
              <a:t>E</a:t>
            </a:r>
          </a:p>
        </p:txBody>
      </p:sp>
      <p:sp>
        <p:nvSpPr>
          <p:cNvPr id="14" name="TextBox 13">
            <a:extLst>
              <a:ext uri="{FF2B5EF4-FFF2-40B4-BE49-F238E27FC236}">
                <a16:creationId xmlns:a16="http://schemas.microsoft.com/office/drawing/2014/main" id="{39931B3F-2E80-CEC3-8745-1E8FA10D764E}"/>
              </a:ext>
            </a:extLst>
          </p:cNvPr>
          <p:cNvSpPr txBox="1"/>
          <p:nvPr/>
        </p:nvSpPr>
        <p:spPr>
          <a:xfrm>
            <a:off x="6204091" y="2331438"/>
            <a:ext cx="408706" cy="2585323"/>
          </a:xfrm>
          <a:prstGeom prst="rect">
            <a:avLst/>
          </a:prstGeom>
          <a:noFill/>
        </p:spPr>
        <p:txBody>
          <a:bodyPr wrap="square" rtlCol="0">
            <a:spAutoFit/>
          </a:bodyPr>
          <a:lstStyle/>
          <a:p>
            <a:pPr algn="ctr"/>
            <a:r>
              <a:rPr lang="en-GB" sz="2700" b="1" dirty="0">
                <a:solidFill>
                  <a:srgbClr val="11A6A6"/>
                </a:solidFill>
              </a:rPr>
              <a:t>E</a:t>
            </a:r>
          </a:p>
          <a:p>
            <a:pPr algn="ctr"/>
            <a:r>
              <a:rPr lang="en-GB" sz="2700" b="1" dirty="0">
                <a:solidFill>
                  <a:srgbClr val="11A6A6"/>
                </a:solidFill>
              </a:rPr>
              <a:t>X</a:t>
            </a:r>
          </a:p>
          <a:p>
            <a:pPr algn="ctr"/>
            <a:r>
              <a:rPr lang="en-GB" sz="2700" b="1" dirty="0">
                <a:solidFill>
                  <a:srgbClr val="11A6A6"/>
                </a:solidFill>
              </a:rPr>
              <a:t>T</a:t>
            </a:r>
          </a:p>
          <a:p>
            <a:pPr algn="ctr"/>
            <a:r>
              <a:rPr lang="en-GB" sz="2700" b="1" dirty="0">
                <a:solidFill>
                  <a:srgbClr val="11A6A6"/>
                </a:solidFill>
              </a:rPr>
              <a:t>U</a:t>
            </a:r>
          </a:p>
          <a:p>
            <a:pPr algn="ctr"/>
            <a:r>
              <a:rPr lang="en-GB" sz="2700" b="1" dirty="0">
                <a:solidFill>
                  <a:srgbClr val="11A6A6"/>
                </a:solidFill>
              </a:rPr>
              <a:t>R</a:t>
            </a:r>
          </a:p>
          <a:p>
            <a:pPr algn="ctr"/>
            <a:r>
              <a:rPr lang="en-GB" sz="2700" b="1" dirty="0">
                <a:solidFill>
                  <a:srgbClr val="11A6A6"/>
                </a:solidFill>
              </a:rPr>
              <a:t>E</a:t>
            </a:r>
          </a:p>
        </p:txBody>
      </p:sp>
      <p:sp>
        <p:nvSpPr>
          <p:cNvPr id="15" name="Frame 14">
            <a:extLst>
              <a:ext uri="{FF2B5EF4-FFF2-40B4-BE49-F238E27FC236}">
                <a16:creationId xmlns:a16="http://schemas.microsoft.com/office/drawing/2014/main" id="{EEF80A07-0193-0771-2EA0-877FDBEE1DDB}"/>
              </a:ext>
            </a:extLst>
          </p:cNvPr>
          <p:cNvSpPr/>
          <p:nvPr/>
        </p:nvSpPr>
        <p:spPr>
          <a:xfrm rot="5400000">
            <a:off x="-328295" y="2034794"/>
            <a:ext cx="7514589" cy="6693026"/>
          </a:xfrm>
          <a:prstGeom prst="frame">
            <a:avLst>
              <a:gd name="adj1" fmla="val 1186"/>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13">
              <a:solidFill>
                <a:schemeClr val="tx1"/>
              </a:solidFill>
            </a:endParaRPr>
          </a:p>
        </p:txBody>
      </p:sp>
    </p:spTree>
    <p:extLst>
      <p:ext uri="{BB962C8B-B14F-4D97-AF65-F5344CB8AC3E}">
        <p14:creationId xmlns:p14="http://schemas.microsoft.com/office/powerpoint/2010/main" val="25969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7F3AA-3E2A-4755-BB44-323E2CDE7516}"/>
              </a:ext>
            </a:extLst>
          </p:cNvPr>
          <p:cNvSpPr>
            <a:spLocks noGrp="1"/>
          </p:cNvSpPr>
          <p:nvPr>
            <p:ph idx="1"/>
          </p:nvPr>
        </p:nvSpPr>
        <p:spPr>
          <a:xfrm>
            <a:off x="343272" y="221982"/>
            <a:ext cx="6172200" cy="1561479"/>
          </a:xfrm>
        </p:spPr>
        <p:txBody>
          <a:bodyPr/>
          <a:lstStyle/>
          <a:p>
            <a:pPr marL="0" indent="0">
              <a:buNone/>
            </a:pPr>
            <a:r>
              <a:rPr lang="en-GB" dirty="0"/>
              <a:t>Do Now: </a:t>
            </a:r>
            <a:r>
              <a:rPr lang="en-GB" b="1" dirty="0"/>
              <a:t>Brain Dump</a:t>
            </a:r>
            <a:r>
              <a:rPr lang="en-GB" dirty="0"/>
              <a:t> all the </a:t>
            </a:r>
            <a:r>
              <a:rPr lang="en-GB" b="1" dirty="0"/>
              <a:t>elements of music </a:t>
            </a:r>
            <a:r>
              <a:rPr lang="en-GB" dirty="0"/>
              <a:t>you can remember and </a:t>
            </a:r>
            <a:r>
              <a:rPr lang="en-GB" b="1" u="sng" dirty="0"/>
              <a:t>define</a:t>
            </a:r>
            <a:r>
              <a:rPr lang="en-GB" dirty="0"/>
              <a:t> them</a:t>
            </a:r>
          </a:p>
        </p:txBody>
      </p:sp>
      <p:sp>
        <p:nvSpPr>
          <p:cNvPr id="4" name="Slide Number Placeholder 3">
            <a:extLst>
              <a:ext uri="{FF2B5EF4-FFF2-40B4-BE49-F238E27FC236}">
                <a16:creationId xmlns:a16="http://schemas.microsoft.com/office/drawing/2014/main" id="{CB908D2E-F376-4E59-87FF-3BA402F28898}"/>
              </a:ext>
            </a:extLst>
          </p:cNvPr>
          <p:cNvSpPr>
            <a:spLocks noGrp="1"/>
          </p:cNvSpPr>
          <p:nvPr>
            <p:ph type="sldNum" sz="quarter" idx="12"/>
          </p:nvPr>
        </p:nvSpPr>
        <p:spPr/>
        <p:txBody>
          <a:bodyPr/>
          <a:lstStyle/>
          <a:p>
            <a:fld id="{2910EBAA-92EB-4343-B6D5-25298559C073}" type="slidenum">
              <a:rPr lang="en-GB" smtClean="0"/>
              <a:pPr/>
              <a:t>8</a:t>
            </a:fld>
            <a:endParaRPr lang="en-GB"/>
          </a:p>
        </p:txBody>
      </p:sp>
      <p:sp>
        <p:nvSpPr>
          <p:cNvPr id="5" name="Cloud 4">
            <a:extLst>
              <a:ext uri="{FF2B5EF4-FFF2-40B4-BE49-F238E27FC236}">
                <a16:creationId xmlns:a16="http://schemas.microsoft.com/office/drawing/2014/main" id="{65A9B589-2A79-40FE-A1D6-60072AB162C8}"/>
              </a:ext>
            </a:extLst>
          </p:cNvPr>
          <p:cNvSpPr/>
          <p:nvPr/>
        </p:nvSpPr>
        <p:spPr>
          <a:xfrm>
            <a:off x="2276872" y="4787699"/>
            <a:ext cx="2016224" cy="118015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a:t>Elements of Music</a:t>
            </a:r>
          </a:p>
        </p:txBody>
      </p:sp>
      <p:pic>
        <p:nvPicPr>
          <p:cNvPr id="6" name="Picture 7196">
            <a:extLst>
              <a:ext uri="{FF2B5EF4-FFF2-40B4-BE49-F238E27FC236}">
                <a16:creationId xmlns:a16="http://schemas.microsoft.com/office/drawing/2014/main" id="{E894D68A-0CD5-40A2-8D03-95E3D9F6971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28320" y="414552"/>
            <a:ext cx="1200150" cy="10620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139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B27120-8DB6-4D31-98ED-6C711EC9E7DA}"/>
              </a:ext>
            </a:extLst>
          </p:cNvPr>
          <p:cNvSpPr>
            <a:spLocks noGrp="1"/>
          </p:cNvSpPr>
          <p:nvPr>
            <p:ph idx="1"/>
          </p:nvPr>
        </p:nvSpPr>
        <p:spPr/>
        <p:txBody>
          <a:bodyPr>
            <a:normAutofit fontScale="92500" lnSpcReduction="20000"/>
          </a:bodyPr>
          <a:lstStyle/>
          <a:p>
            <a:pPr marL="0" indent="0">
              <a:buNone/>
            </a:pPr>
            <a:endParaRPr lang="en-GB" dirty="0"/>
          </a:p>
          <a:p>
            <a:pPr marL="514350" indent="-514350">
              <a:buAutoNum type="arabicParenR"/>
            </a:pPr>
            <a:r>
              <a:rPr lang="en-GB" dirty="0"/>
              <a:t>What element is a ‘Pattern of Sounds of Different Lengths’?</a:t>
            </a:r>
          </a:p>
          <a:p>
            <a:pPr marL="0" indent="0">
              <a:buNone/>
            </a:pPr>
            <a:r>
              <a:rPr lang="en-GB" dirty="0"/>
              <a:t>_____________________________</a:t>
            </a:r>
          </a:p>
          <a:p>
            <a:pPr marL="0" indent="0">
              <a:buNone/>
            </a:pPr>
            <a:endParaRPr lang="en-GB" dirty="0"/>
          </a:p>
          <a:p>
            <a:pPr marL="0" indent="0">
              <a:buNone/>
            </a:pPr>
            <a:r>
              <a:rPr lang="en-GB" dirty="0"/>
              <a:t>2) What element is an ordered pattern of pitches (also known as a ‘Tune’?</a:t>
            </a:r>
          </a:p>
          <a:p>
            <a:pPr marL="0" indent="0">
              <a:buNone/>
            </a:pPr>
            <a:r>
              <a:rPr lang="en-GB" dirty="0"/>
              <a:t>_____________________________</a:t>
            </a:r>
          </a:p>
          <a:p>
            <a:pPr marL="0" indent="0">
              <a:buNone/>
            </a:pPr>
            <a:endParaRPr lang="en-GB" dirty="0"/>
          </a:p>
          <a:p>
            <a:pPr marL="0" indent="0">
              <a:buNone/>
            </a:pPr>
            <a:r>
              <a:rPr lang="en-GB" dirty="0"/>
              <a:t>3) What does ‘Tempo’ mean?</a:t>
            </a:r>
          </a:p>
          <a:p>
            <a:pPr marL="0" indent="0">
              <a:buNone/>
            </a:pPr>
            <a:r>
              <a:rPr lang="en-GB" dirty="0"/>
              <a:t>_____________________________</a:t>
            </a:r>
          </a:p>
          <a:p>
            <a:pPr marL="0" indent="0">
              <a:buNone/>
            </a:pPr>
            <a:endParaRPr lang="en-GB" dirty="0"/>
          </a:p>
          <a:p>
            <a:pPr marL="0" indent="0">
              <a:buNone/>
            </a:pPr>
            <a:r>
              <a:rPr lang="en-GB" dirty="0"/>
              <a:t>4) What are Dynamics?</a:t>
            </a:r>
          </a:p>
          <a:p>
            <a:pPr marL="0" indent="0">
              <a:buNone/>
            </a:pPr>
            <a:r>
              <a:rPr lang="en-GB" dirty="0"/>
              <a:t>_____________________________</a:t>
            </a:r>
          </a:p>
          <a:p>
            <a:pPr marL="0" indent="0">
              <a:buNone/>
            </a:pPr>
            <a:endParaRPr lang="en-GB" dirty="0"/>
          </a:p>
          <a:p>
            <a:pPr marL="0" indent="0">
              <a:buNone/>
            </a:pPr>
            <a:endParaRPr lang="en-GB" dirty="0"/>
          </a:p>
        </p:txBody>
      </p:sp>
      <p:sp>
        <p:nvSpPr>
          <p:cNvPr id="4" name="Slide Number Placeholder 3">
            <a:extLst>
              <a:ext uri="{FF2B5EF4-FFF2-40B4-BE49-F238E27FC236}">
                <a16:creationId xmlns:a16="http://schemas.microsoft.com/office/drawing/2014/main" id="{46E237E0-28E4-4EE8-843E-C72BE86E01C4}"/>
              </a:ext>
            </a:extLst>
          </p:cNvPr>
          <p:cNvSpPr>
            <a:spLocks noGrp="1"/>
          </p:cNvSpPr>
          <p:nvPr>
            <p:ph type="sldNum" sz="quarter" idx="12"/>
          </p:nvPr>
        </p:nvSpPr>
        <p:spPr/>
        <p:txBody>
          <a:bodyPr/>
          <a:lstStyle/>
          <a:p>
            <a:fld id="{2910EBAA-92EB-4343-B6D5-25298559C073}" type="slidenum">
              <a:rPr lang="en-GB" smtClean="0"/>
              <a:pPr/>
              <a:t>9</a:t>
            </a:fld>
            <a:endParaRPr lang="en-GB"/>
          </a:p>
        </p:txBody>
      </p:sp>
      <p:pic>
        <p:nvPicPr>
          <p:cNvPr id="5" name="Picture 7196">
            <a:extLst>
              <a:ext uri="{FF2B5EF4-FFF2-40B4-BE49-F238E27FC236}">
                <a16:creationId xmlns:a16="http://schemas.microsoft.com/office/drawing/2014/main" id="{EF14E2D8-2BEF-4CFE-B2F0-F9F04774349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28320" y="414552"/>
            <a:ext cx="1200150" cy="106203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40B956E-AC96-41E2-BF7C-BC56408664FC}"/>
              </a:ext>
            </a:extLst>
          </p:cNvPr>
          <p:cNvSpPr txBox="1"/>
          <p:nvPr/>
        </p:nvSpPr>
        <p:spPr>
          <a:xfrm>
            <a:off x="342900" y="414552"/>
            <a:ext cx="4985420" cy="1846659"/>
          </a:xfrm>
          <a:prstGeom prst="rect">
            <a:avLst/>
          </a:prstGeom>
          <a:noFill/>
        </p:spPr>
        <p:txBody>
          <a:bodyPr wrap="square" rtlCol="0">
            <a:spAutoFit/>
          </a:bodyPr>
          <a:lstStyle/>
          <a:p>
            <a:r>
              <a:rPr lang="en-GB" sz="3200" b="1" dirty="0"/>
              <a:t>Do Now: Test your knowledge on the Elements of Music</a:t>
            </a:r>
          </a:p>
          <a:p>
            <a:endParaRPr lang="en-GB" dirty="0"/>
          </a:p>
        </p:txBody>
      </p:sp>
    </p:spTree>
    <p:extLst>
      <p:ext uri="{BB962C8B-B14F-4D97-AF65-F5344CB8AC3E}">
        <p14:creationId xmlns:p14="http://schemas.microsoft.com/office/powerpoint/2010/main" val="20716280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cc1bb0f-7d38-462c-bfaf-06e7a976b7b6">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8D8F89F304474FA35690CB82B50133" ma:contentTypeVersion="11" ma:contentTypeDescription="Create a new document." ma:contentTypeScope="" ma:versionID="67d20752ae4d69198a63b00b83e18adc">
  <xsd:schema xmlns:xsd="http://www.w3.org/2001/XMLSchema" xmlns:xs="http://www.w3.org/2001/XMLSchema" xmlns:p="http://schemas.microsoft.com/office/2006/metadata/properties" xmlns:ns2="f379145d-de30-45c3-ad63-0a29d17400c5" xmlns:ns3="8cc1bb0f-7d38-462c-bfaf-06e7a976b7b6" targetNamespace="http://schemas.microsoft.com/office/2006/metadata/properties" ma:root="true" ma:fieldsID="081436004895f356ed4703fd637fc66a" ns2:_="" ns3:_="">
    <xsd:import namespace="f379145d-de30-45c3-ad63-0a29d17400c5"/>
    <xsd:import namespace="8cc1bb0f-7d38-462c-bfaf-06e7a976b7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79145d-de30-45c3-ad63-0a29d17400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cc1bb0f-7d38-462c-bfaf-06e7a976b7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86291F-154A-4EAF-B530-DCC09ADB755B}">
  <ds:schemaRefs>
    <ds:schemaRef ds:uri="http://schemas.microsoft.com/sharepoint/v3/contenttype/forms"/>
  </ds:schemaRefs>
</ds:datastoreItem>
</file>

<file path=customXml/itemProps2.xml><?xml version="1.0" encoding="utf-8"?>
<ds:datastoreItem xmlns:ds="http://schemas.openxmlformats.org/officeDocument/2006/customXml" ds:itemID="{E8703901-2906-4F2F-B7CE-6FD41D1F1386}">
  <ds:schemaRefs>
    <ds:schemaRef ds:uri="f379145d-de30-45c3-ad63-0a29d17400c5"/>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8cc1bb0f-7d38-462c-bfaf-06e7a976b7b6"/>
    <ds:schemaRef ds:uri="http://www.w3.org/XML/1998/namespace"/>
    <ds:schemaRef ds:uri="http://purl.org/dc/dcmitype/"/>
  </ds:schemaRefs>
</ds:datastoreItem>
</file>

<file path=customXml/itemProps3.xml><?xml version="1.0" encoding="utf-8"?>
<ds:datastoreItem xmlns:ds="http://schemas.openxmlformats.org/officeDocument/2006/customXml" ds:itemID="{839A0C76-863B-45B7-A16D-948521E34B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79145d-de30-45c3-ad63-0a29d17400c5"/>
    <ds:schemaRef ds:uri="8cc1bb0f-7d38-462c-bfaf-06e7a976b7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61739</TotalTime>
  <Words>1231</Words>
  <Application>Microsoft Office PowerPoint</Application>
  <PresentationFormat>A4 Paper (210x297 mm)</PresentationFormat>
  <Paragraphs>518</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Avenir Next LT Pro</vt:lpstr>
      <vt:lpstr>Calibri</vt:lpstr>
      <vt:lpstr>Office Theme</vt:lpstr>
      <vt:lpstr>PowerPoint Presentation</vt:lpstr>
      <vt:lpstr>Contents Page</vt:lpstr>
      <vt:lpstr>100% Sheet </vt:lpstr>
      <vt:lpstr>PowerPoint Presentation</vt:lpstr>
      <vt:lpstr>PowerPoint Presentation</vt:lpstr>
      <vt:lpstr>Glossary</vt:lpstr>
      <vt:lpstr>PowerPoint Presentation</vt:lpstr>
      <vt:lpstr>PowerPoint Presentation</vt:lpstr>
      <vt:lpstr>PowerPoint Presentation</vt:lpstr>
      <vt:lpstr>PowerPoint Presentation</vt:lpstr>
      <vt:lpstr>PowerPoint Presentation</vt:lpstr>
      <vt:lpstr>PowerPoint Presentation</vt:lpstr>
      <vt:lpstr>Homework: create a fact file/poster on the Elements of Music</vt:lpstr>
      <vt:lpstr>Homework: create a graphic score that uses at least 2 elements of music (you can use words, pictures, shapes or any other appropriate method to show changing elements of music</vt:lpstr>
      <vt:lpstr>PowerPoint Presentation</vt:lpstr>
      <vt:lpstr>Appendix A1: Graphic Score 1 – Night Storm </vt:lpstr>
      <vt:lpstr>PowerPoint Presentation</vt:lpstr>
      <vt:lpstr>Appendix A3: Graphic Score 3</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TTCT</dc:creator>
  <cp:lastModifiedBy>Tyler Piggott</cp:lastModifiedBy>
  <cp:revision>844</cp:revision>
  <cp:lastPrinted>2022-04-01T13:58:29Z</cp:lastPrinted>
  <dcterms:created xsi:type="dcterms:W3CDTF">2021-04-07T19:47:07Z</dcterms:created>
  <dcterms:modified xsi:type="dcterms:W3CDTF">2022-07-24T20:41:32Z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0x010100A38D8F89F304474FA35690CB82B50133</vt:lpwstr>
  </property>
  <property fmtid="{D5CDD505-2E9C-101B-9397-08002B2CF9AE}" pid="3" name="Order">
    <vt:r8>356300</vt:r8>
  </property>
  <property fmtid="{D5CDD505-2E9C-101B-9397-08002B2CF9AE}" pid="4" name="xd_Signature">
    <vt:bool>false</vt:bool>
  </property>
  <property fmtid="{D5CDD505-2E9C-101B-9397-08002B2CF9AE}" pid="5" name="xd_ProgID">
    <vt:lpwstr/>
  </property>
  <property fmtid="{D5CDD505-2E9C-101B-9397-08002B2CF9AE}" pid="6" name="_ExtendedDescription">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ies>
</file>