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1" d="100"/>
          <a:sy n="81" d="100"/>
        </p:scale>
        <p:origin x="725"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7ACC57-7197-4BBD-8158-EC6CC48B20B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7B41DF84-0C6E-4335-D505-E544A553332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D38394BE-0AF1-7A0E-D5A9-A5839725F091}"/>
              </a:ext>
            </a:extLst>
          </p:cNvPr>
          <p:cNvSpPr>
            <a:spLocks noGrp="1"/>
          </p:cNvSpPr>
          <p:nvPr>
            <p:ph type="dt" sz="half" idx="10"/>
          </p:nvPr>
        </p:nvSpPr>
        <p:spPr/>
        <p:txBody>
          <a:bodyPr/>
          <a:lstStyle/>
          <a:p>
            <a:fld id="{E8D3ABE4-F0B0-4BEB-8756-17AA9BE7CF12}" type="datetimeFigureOut">
              <a:rPr lang="en-GB" smtClean="0"/>
              <a:t>26/09/2022</a:t>
            </a:fld>
            <a:endParaRPr lang="en-GB"/>
          </a:p>
        </p:txBody>
      </p:sp>
      <p:sp>
        <p:nvSpPr>
          <p:cNvPr id="5" name="Footer Placeholder 4">
            <a:extLst>
              <a:ext uri="{FF2B5EF4-FFF2-40B4-BE49-F238E27FC236}">
                <a16:creationId xmlns:a16="http://schemas.microsoft.com/office/drawing/2014/main" id="{3BC324F2-A338-CF6C-491D-0B6F8DD2683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9200F89-39DA-B2B0-B41B-B945F67D1668}"/>
              </a:ext>
            </a:extLst>
          </p:cNvPr>
          <p:cNvSpPr>
            <a:spLocks noGrp="1"/>
          </p:cNvSpPr>
          <p:nvPr>
            <p:ph type="sldNum" sz="quarter" idx="12"/>
          </p:nvPr>
        </p:nvSpPr>
        <p:spPr/>
        <p:txBody>
          <a:bodyPr/>
          <a:lstStyle/>
          <a:p>
            <a:fld id="{67C84D1D-602F-433F-81A3-BEA03EBC4960}" type="slidenum">
              <a:rPr lang="en-GB" smtClean="0"/>
              <a:t>‹#›</a:t>
            </a:fld>
            <a:endParaRPr lang="en-GB"/>
          </a:p>
        </p:txBody>
      </p:sp>
    </p:spTree>
    <p:extLst>
      <p:ext uri="{BB962C8B-B14F-4D97-AF65-F5344CB8AC3E}">
        <p14:creationId xmlns:p14="http://schemas.microsoft.com/office/powerpoint/2010/main" val="29219507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A88B26-9CFD-E407-FA92-D019294DB502}"/>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11DDC75F-AC76-5FD4-271A-38AE3F2A523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B1106EF-C653-27F5-6E1B-3E7E92BE3D53}"/>
              </a:ext>
            </a:extLst>
          </p:cNvPr>
          <p:cNvSpPr>
            <a:spLocks noGrp="1"/>
          </p:cNvSpPr>
          <p:nvPr>
            <p:ph type="dt" sz="half" idx="10"/>
          </p:nvPr>
        </p:nvSpPr>
        <p:spPr/>
        <p:txBody>
          <a:bodyPr/>
          <a:lstStyle/>
          <a:p>
            <a:fld id="{E8D3ABE4-F0B0-4BEB-8756-17AA9BE7CF12}" type="datetimeFigureOut">
              <a:rPr lang="en-GB" smtClean="0"/>
              <a:t>26/09/2022</a:t>
            </a:fld>
            <a:endParaRPr lang="en-GB"/>
          </a:p>
        </p:txBody>
      </p:sp>
      <p:sp>
        <p:nvSpPr>
          <p:cNvPr id="5" name="Footer Placeholder 4">
            <a:extLst>
              <a:ext uri="{FF2B5EF4-FFF2-40B4-BE49-F238E27FC236}">
                <a16:creationId xmlns:a16="http://schemas.microsoft.com/office/drawing/2014/main" id="{889CE61C-53DC-4AC9-6EF7-1B048007318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460F368-6B52-44DC-9574-7FAE9496EF09}"/>
              </a:ext>
            </a:extLst>
          </p:cNvPr>
          <p:cNvSpPr>
            <a:spLocks noGrp="1"/>
          </p:cNvSpPr>
          <p:nvPr>
            <p:ph type="sldNum" sz="quarter" idx="12"/>
          </p:nvPr>
        </p:nvSpPr>
        <p:spPr/>
        <p:txBody>
          <a:bodyPr/>
          <a:lstStyle/>
          <a:p>
            <a:fld id="{67C84D1D-602F-433F-81A3-BEA03EBC4960}" type="slidenum">
              <a:rPr lang="en-GB" smtClean="0"/>
              <a:t>‹#›</a:t>
            </a:fld>
            <a:endParaRPr lang="en-GB"/>
          </a:p>
        </p:txBody>
      </p:sp>
    </p:spTree>
    <p:extLst>
      <p:ext uri="{BB962C8B-B14F-4D97-AF65-F5344CB8AC3E}">
        <p14:creationId xmlns:p14="http://schemas.microsoft.com/office/powerpoint/2010/main" val="39408656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837CF16-4C86-0894-278C-C64595013E01}"/>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D7643D0-6158-4690-53B8-D1F046675E9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6C0EC87-DC0E-6F0A-81BE-328095B58CB9}"/>
              </a:ext>
            </a:extLst>
          </p:cNvPr>
          <p:cNvSpPr>
            <a:spLocks noGrp="1"/>
          </p:cNvSpPr>
          <p:nvPr>
            <p:ph type="dt" sz="half" idx="10"/>
          </p:nvPr>
        </p:nvSpPr>
        <p:spPr/>
        <p:txBody>
          <a:bodyPr/>
          <a:lstStyle/>
          <a:p>
            <a:fld id="{E8D3ABE4-F0B0-4BEB-8756-17AA9BE7CF12}" type="datetimeFigureOut">
              <a:rPr lang="en-GB" smtClean="0"/>
              <a:t>26/09/2022</a:t>
            </a:fld>
            <a:endParaRPr lang="en-GB"/>
          </a:p>
        </p:txBody>
      </p:sp>
      <p:sp>
        <p:nvSpPr>
          <p:cNvPr id="5" name="Footer Placeholder 4">
            <a:extLst>
              <a:ext uri="{FF2B5EF4-FFF2-40B4-BE49-F238E27FC236}">
                <a16:creationId xmlns:a16="http://schemas.microsoft.com/office/drawing/2014/main" id="{53D2492E-F9A4-3E5A-FB26-ECD6983B23A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2E4B426-18F7-F928-F792-8982E13741CD}"/>
              </a:ext>
            </a:extLst>
          </p:cNvPr>
          <p:cNvSpPr>
            <a:spLocks noGrp="1"/>
          </p:cNvSpPr>
          <p:nvPr>
            <p:ph type="sldNum" sz="quarter" idx="12"/>
          </p:nvPr>
        </p:nvSpPr>
        <p:spPr/>
        <p:txBody>
          <a:bodyPr/>
          <a:lstStyle/>
          <a:p>
            <a:fld id="{67C84D1D-602F-433F-81A3-BEA03EBC4960}" type="slidenum">
              <a:rPr lang="en-GB" smtClean="0"/>
              <a:t>‹#›</a:t>
            </a:fld>
            <a:endParaRPr lang="en-GB"/>
          </a:p>
        </p:txBody>
      </p:sp>
    </p:spTree>
    <p:extLst>
      <p:ext uri="{BB962C8B-B14F-4D97-AF65-F5344CB8AC3E}">
        <p14:creationId xmlns:p14="http://schemas.microsoft.com/office/powerpoint/2010/main" val="40014786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7BF298-CCE9-2A4B-188E-E1398DC5F61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9642B67-9B6F-E3D9-DAAD-927EDF07E96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822651C-A8FC-47AA-19B0-4BDF8C441A80}"/>
              </a:ext>
            </a:extLst>
          </p:cNvPr>
          <p:cNvSpPr>
            <a:spLocks noGrp="1"/>
          </p:cNvSpPr>
          <p:nvPr>
            <p:ph type="dt" sz="half" idx="10"/>
          </p:nvPr>
        </p:nvSpPr>
        <p:spPr/>
        <p:txBody>
          <a:bodyPr/>
          <a:lstStyle/>
          <a:p>
            <a:fld id="{E8D3ABE4-F0B0-4BEB-8756-17AA9BE7CF12}" type="datetimeFigureOut">
              <a:rPr lang="en-GB" smtClean="0"/>
              <a:t>26/09/2022</a:t>
            </a:fld>
            <a:endParaRPr lang="en-GB"/>
          </a:p>
        </p:txBody>
      </p:sp>
      <p:sp>
        <p:nvSpPr>
          <p:cNvPr id="5" name="Footer Placeholder 4">
            <a:extLst>
              <a:ext uri="{FF2B5EF4-FFF2-40B4-BE49-F238E27FC236}">
                <a16:creationId xmlns:a16="http://schemas.microsoft.com/office/drawing/2014/main" id="{0E87749A-3DB1-14A6-E052-AF9E22ED714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0D34808-EEFD-7D4C-B253-9CF4744E6898}"/>
              </a:ext>
            </a:extLst>
          </p:cNvPr>
          <p:cNvSpPr>
            <a:spLocks noGrp="1"/>
          </p:cNvSpPr>
          <p:nvPr>
            <p:ph type="sldNum" sz="quarter" idx="12"/>
          </p:nvPr>
        </p:nvSpPr>
        <p:spPr/>
        <p:txBody>
          <a:bodyPr/>
          <a:lstStyle/>
          <a:p>
            <a:fld id="{67C84D1D-602F-433F-81A3-BEA03EBC4960}" type="slidenum">
              <a:rPr lang="en-GB" smtClean="0"/>
              <a:t>‹#›</a:t>
            </a:fld>
            <a:endParaRPr lang="en-GB"/>
          </a:p>
        </p:txBody>
      </p:sp>
    </p:spTree>
    <p:extLst>
      <p:ext uri="{BB962C8B-B14F-4D97-AF65-F5344CB8AC3E}">
        <p14:creationId xmlns:p14="http://schemas.microsoft.com/office/powerpoint/2010/main" val="2291687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6E3872-7E50-DF48-58CD-64CD5B4A85F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472AF788-E036-F981-3C2F-552D33B9186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DEB0DE6-F101-3A71-8ACB-C87A971C4605}"/>
              </a:ext>
            </a:extLst>
          </p:cNvPr>
          <p:cNvSpPr>
            <a:spLocks noGrp="1"/>
          </p:cNvSpPr>
          <p:nvPr>
            <p:ph type="dt" sz="half" idx="10"/>
          </p:nvPr>
        </p:nvSpPr>
        <p:spPr/>
        <p:txBody>
          <a:bodyPr/>
          <a:lstStyle/>
          <a:p>
            <a:fld id="{E8D3ABE4-F0B0-4BEB-8756-17AA9BE7CF12}" type="datetimeFigureOut">
              <a:rPr lang="en-GB" smtClean="0"/>
              <a:t>26/09/2022</a:t>
            </a:fld>
            <a:endParaRPr lang="en-GB"/>
          </a:p>
        </p:txBody>
      </p:sp>
      <p:sp>
        <p:nvSpPr>
          <p:cNvPr id="5" name="Footer Placeholder 4">
            <a:extLst>
              <a:ext uri="{FF2B5EF4-FFF2-40B4-BE49-F238E27FC236}">
                <a16:creationId xmlns:a16="http://schemas.microsoft.com/office/drawing/2014/main" id="{C862EEAF-F74B-78AB-2E11-F2B8C454EE5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955962E-54E2-E14F-C857-2677B5D19D08}"/>
              </a:ext>
            </a:extLst>
          </p:cNvPr>
          <p:cNvSpPr>
            <a:spLocks noGrp="1"/>
          </p:cNvSpPr>
          <p:nvPr>
            <p:ph type="sldNum" sz="quarter" idx="12"/>
          </p:nvPr>
        </p:nvSpPr>
        <p:spPr/>
        <p:txBody>
          <a:bodyPr/>
          <a:lstStyle/>
          <a:p>
            <a:fld id="{67C84D1D-602F-433F-81A3-BEA03EBC4960}" type="slidenum">
              <a:rPr lang="en-GB" smtClean="0"/>
              <a:t>‹#›</a:t>
            </a:fld>
            <a:endParaRPr lang="en-GB"/>
          </a:p>
        </p:txBody>
      </p:sp>
    </p:spTree>
    <p:extLst>
      <p:ext uri="{BB962C8B-B14F-4D97-AF65-F5344CB8AC3E}">
        <p14:creationId xmlns:p14="http://schemas.microsoft.com/office/powerpoint/2010/main" val="28435517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96F607-6CBA-3AF4-2675-2752BEE1EE03}"/>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9A887A5-BF31-540B-7868-B7D4522C968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D31F2AB8-FF0C-E040-FD7F-20D16234011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0EB5BB5E-5724-601D-8185-D7478333D956}"/>
              </a:ext>
            </a:extLst>
          </p:cNvPr>
          <p:cNvSpPr>
            <a:spLocks noGrp="1"/>
          </p:cNvSpPr>
          <p:nvPr>
            <p:ph type="dt" sz="half" idx="10"/>
          </p:nvPr>
        </p:nvSpPr>
        <p:spPr/>
        <p:txBody>
          <a:bodyPr/>
          <a:lstStyle/>
          <a:p>
            <a:fld id="{E8D3ABE4-F0B0-4BEB-8756-17AA9BE7CF12}" type="datetimeFigureOut">
              <a:rPr lang="en-GB" smtClean="0"/>
              <a:t>26/09/2022</a:t>
            </a:fld>
            <a:endParaRPr lang="en-GB"/>
          </a:p>
        </p:txBody>
      </p:sp>
      <p:sp>
        <p:nvSpPr>
          <p:cNvPr id="6" name="Footer Placeholder 5">
            <a:extLst>
              <a:ext uri="{FF2B5EF4-FFF2-40B4-BE49-F238E27FC236}">
                <a16:creationId xmlns:a16="http://schemas.microsoft.com/office/drawing/2014/main" id="{6BF55C2C-E761-033E-3D55-28FA3601CE5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0772C9C-C9C8-915B-4E5B-6470CE45C624}"/>
              </a:ext>
            </a:extLst>
          </p:cNvPr>
          <p:cNvSpPr>
            <a:spLocks noGrp="1"/>
          </p:cNvSpPr>
          <p:nvPr>
            <p:ph type="sldNum" sz="quarter" idx="12"/>
          </p:nvPr>
        </p:nvSpPr>
        <p:spPr/>
        <p:txBody>
          <a:bodyPr/>
          <a:lstStyle/>
          <a:p>
            <a:fld id="{67C84D1D-602F-433F-81A3-BEA03EBC4960}" type="slidenum">
              <a:rPr lang="en-GB" smtClean="0"/>
              <a:t>‹#›</a:t>
            </a:fld>
            <a:endParaRPr lang="en-GB"/>
          </a:p>
        </p:txBody>
      </p:sp>
    </p:spTree>
    <p:extLst>
      <p:ext uri="{BB962C8B-B14F-4D97-AF65-F5344CB8AC3E}">
        <p14:creationId xmlns:p14="http://schemas.microsoft.com/office/powerpoint/2010/main" val="5030786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B6A4DA-0D5C-2539-9768-5B1259332459}"/>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3F5187F-E2BD-D3A1-397B-6568930D9F2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AAE8212-AB24-6C3F-7F1D-8B0F2733112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2858C3F6-670A-7AED-8B6A-3A5F3EF69B4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4CBDC82-51BC-DB10-3195-02EAF5DC288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D811EC2D-9958-973F-78E6-639C0AF2D1D1}"/>
              </a:ext>
            </a:extLst>
          </p:cNvPr>
          <p:cNvSpPr>
            <a:spLocks noGrp="1"/>
          </p:cNvSpPr>
          <p:nvPr>
            <p:ph type="dt" sz="half" idx="10"/>
          </p:nvPr>
        </p:nvSpPr>
        <p:spPr/>
        <p:txBody>
          <a:bodyPr/>
          <a:lstStyle/>
          <a:p>
            <a:fld id="{E8D3ABE4-F0B0-4BEB-8756-17AA9BE7CF12}" type="datetimeFigureOut">
              <a:rPr lang="en-GB" smtClean="0"/>
              <a:t>26/09/2022</a:t>
            </a:fld>
            <a:endParaRPr lang="en-GB"/>
          </a:p>
        </p:txBody>
      </p:sp>
      <p:sp>
        <p:nvSpPr>
          <p:cNvPr id="8" name="Footer Placeholder 7">
            <a:extLst>
              <a:ext uri="{FF2B5EF4-FFF2-40B4-BE49-F238E27FC236}">
                <a16:creationId xmlns:a16="http://schemas.microsoft.com/office/drawing/2014/main" id="{E91381D1-0A7B-41D9-A5C2-C73B44F3404A}"/>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F4EC55E4-D837-9AB5-E1F9-75DA8CA3E2FF}"/>
              </a:ext>
            </a:extLst>
          </p:cNvPr>
          <p:cNvSpPr>
            <a:spLocks noGrp="1"/>
          </p:cNvSpPr>
          <p:nvPr>
            <p:ph type="sldNum" sz="quarter" idx="12"/>
          </p:nvPr>
        </p:nvSpPr>
        <p:spPr/>
        <p:txBody>
          <a:bodyPr/>
          <a:lstStyle/>
          <a:p>
            <a:fld id="{67C84D1D-602F-433F-81A3-BEA03EBC4960}" type="slidenum">
              <a:rPr lang="en-GB" smtClean="0"/>
              <a:t>‹#›</a:t>
            </a:fld>
            <a:endParaRPr lang="en-GB"/>
          </a:p>
        </p:txBody>
      </p:sp>
    </p:spTree>
    <p:extLst>
      <p:ext uri="{BB962C8B-B14F-4D97-AF65-F5344CB8AC3E}">
        <p14:creationId xmlns:p14="http://schemas.microsoft.com/office/powerpoint/2010/main" val="36569340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41C416-D5B1-E9B5-8E85-7D3943667B37}"/>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1DAF0767-37B6-FC4B-00D7-9A7121DFD860}"/>
              </a:ext>
            </a:extLst>
          </p:cNvPr>
          <p:cNvSpPr>
            <a:spLocks noGrp="1"/>
          </p:cNvSpPr>
          <p:nvPr>
            <p:ph type="dt" sz="half" idx="10"/>
          </p:nvPr>
        </p:nvSpPr>
        <p:spPr/>
        <p:txBody>
          <a:bodyPr/>
          <a:lstStyle/>
          <a:p>
            <a:fld id="{E8D3ABE4-F0B0-4BEB-8756-17AA9BE7CF12}" type="datetimeFigureOut">
              <a:rPr lang="en-GB" smtClean="0"/>
              <a:t>26/09/2022</a:t>
            </a:fld>
            <a:endParaRPr lang="en-GB"/>
          </a:p>
        </p:txBody>
      </p:sp>
      <p:sp>
        <p:nvSpPr>
          <p:cNvPr id="4" name="Footer Placeholder 3">
            <a:extLst>
              <a:ext uri="{FF2B5EF4-FFF2-40B4-BE49-F238E27FC236}">
                <a16:creationId xmlns:a16="http://schemas.microsoft.com/office/drawing/2014/main" id="{35D7FCF5-C40F-E624-1932-7CBC39C5776B}"/>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CD45DDF0-5004-931A-A3A0-99E10C388584}"/>
              </a:ext>
            </a:extLst>
          </p:cNvPr>
          <p:cNvSpPr>
            <a:spLocks noGrp="1"/>
          </p:cNvSpPr>
          <p:nvPr>
            <p:ph type="sldNum" sz="quarter" idx="12"/>
          </p:nvPr>
        </p:nvSpPr>
        <p:spPr/>
        <p:txBody>
          <a:bodyPr/>
          <a:lstStyle/>
          <a:p>
            <a:fld id="{67C84D1D-602F-433F-81A3-BEA03EBC4960}" type="slidenum">
              <a:rPr lang="en-GB" smtClean="0"/>
              <a:t>‹#›</a:t>
            </a:fld>
            <a:endParaRPr lang="en-GB"/>
          </a:p>
        </p:txBody>
      </p:sp>
    </p:spTree>
    <p:extLst>
      <p:ext uri="{BB962C8B-B14F-4D97-AF65-F5344CB8AC3E}">
        <p14:creationId xmlns:p14="http://schemas.microsoft.com/office/powerpoint/2010/main" val="12978385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5AFDA40-487F-B79F-F652-8BB36627364B}"/>
              </a:ext>
            </a:extLst>
          </p:cNvPr>
          <p:cNvSpPr>
            <a:spLocks noGrp="1"/>
          </p:cNvSpPr>
          <p:nvPr>
            <p:ph type="dt" sz="half" idx="10"/>
          </p:nvPr>
        </p:nvSpPr>
        <p:spPr/>
        <p:txBody>
          <a:bodyPr/>
          <a:lstStyle/>
          <a:p>
            <a:fld id="{E8D3ABE4-F0B0-4BEB-8756-17AA9BE7CF12}" type="datetimeFigureOut">
              <a:rPr lang="en-GB" smtClean="0"/>
              <a:t>26/09/2022</a:t>
            </a:fld>
            <a:endParaRPr lang="en-GB"/>
          </a:p>
        </p:txBody>
      </p:sp>
      <p:sp>
        <p:nvSpPr>
          <p:cNvPr id="3" name="Footer Placeholder 2">
            <a:extLst>
              <a:ext uri="{FF2B5EF4-FFF2-40B4-BE49-F238E27FC236}">
                <a16:creationId xmlns:a16="http://schemas.microsoft.com/office/drawing/2014/main" id="{CBC9AF6F-EB7C-DA5D-9030-E3C379E1D3E9}"/>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41DFFD26-FD7D-76E0-7778-4F8B8C9B7C98}"/>
              </a:ext>
            </a:extLst>
          </p:cNvPr>
          <p:cNvSpPr>
            <a:spLocks noGrp="1"/>
          </p:cNvSpPr>
          <p:nvPr>
            <p:ph type="sldNum" sz="quarter" idx="12"/>
          </p:nvPr>
        </p:nvSpPr>
        <p:spPr/>
        <p:txBody>
          <a:bodyPr/>
          <a:lstStyle/>
          <a:p>
            <a:fld id="{67C84D1D-602F-433F-81A3-BEA03EBC4960}" type="slidenum">
              <a:rPr lang="en-GB" smtClean="0"/>
              <a:t>‹#›</a:t>
            </a:fld>
            <a:endParaRPr lang="en-GB"/>
          </a:p>
        </p:txBody>
      </p:sp>
    </p:spTree>
    <p:extLst>
      <p:ext uri="{BB962C8B-B14F-4D97-AF65-F5344CB8AC3E}">
        <p14:creationId xmlns:p14="http://schemas.microsoft.com/office/powerpoint/2010/main" val="23465892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65CF57-4861-C504-065F-66A8E48CE49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C5CC2B06-9A96-1C46-094F-7FF04DB5621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4942662D-AA3E-7D55-9E4B-6183122FE6E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41FFDCD-B594-3757-083A-1C876BDBF586}"/>
              </a:ext>
            </a:extLst>
          </p:cNvPr>
          <p:cNvSpPr>
            <a:spLocks noGrp="1"/>
          </p:cNvSpPr>
          <p:nvPr>
            <p:ph type="dt" sz="half" idx="10"/>
          </p:nvPr>
        </p:nvSpPr>
        <p:spPr/>
        <p:txBody>
          <a:bodyPr/>
          <a:lstStyle/>
          <a:p>
            <a:fld id="{E8D3ABE4-F0B0-4BEB-8756-17AA9BE7CF12}" type="datetimeFigureOut">
              <a:rPr lang="en-GB" smtClean="0"/>
              <a:t>26/09/2022</a:t>
            </a:fld>
            <a:endParaRPr lang="en-GB"/>
          </a:p>
        </p:txBody>
      </p:sp>
      <p:sp>
        <p:nvSpPr>
          <p:cNvPr id="6" name="Footer Placeholder 5">
            <a:extLst>
              <a:ext uri="{FF2B5EF4-FFF2-40B4-BE49-F238E27FC236}">
                <a16:creationId xmlns:a16="http://schemas.microsoft.com/office/drawing/2014/main" id="{12CB7F73-16E0-8230-18E7-1213C75B930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D6E25CF-5AB6-7A3D-4E54-A19684897ED8}"/>
              </a:ext>
            </a:extLst>
          </p:cNvPr>
          <p:cNvSpPr>
            <a:spLocks noGrp="1"/>
          </p:cNvSpPr>
          <p:nvPr>
            <p:ph type="sldNum" sz="quarter" idx="12"/>
          </p:nvPr>
        </p:nvSpPr>
        <p:spPr/>
        <p:txBody>
          <a:bodyPr/>
          <a:lstStyle/>
          <a:p>
            <a:fld id="{67C84D1D-602F-433F-81A3-BEA03EBC4960}" type="slidenum">
              <a:rPr lang="en-GB" smtClean="0"/>
              <a:t>‹#›</a:t>
            </a:fld>
            <a:endParaRPr lang="en-GB"/>
          </a:p>
        </p:txBody>
      </p:sp>
    </p:spTree>
    <p:extLst>
      <p:ext uri="{BB962C8B-B14F-4D97-AF65-F5344CB8AC3E}">
        <p14:creationId xmlns:p14="http://schemas.microsoft.com/office/powerpoint/2010/main" val="23428661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2CF65D-7033-12EA-4DDE-EC05F652DCA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E0C6575C-7F67-8884-C238-745DC994236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2405BAD3-A9C2-6917-D5D1-DB8D7B4F769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C78DB17-8CA3-9ED1-5D65-514B3C924B40}"/>
              </a:ext>
            </a:extLst>
          </p:cNvPr>
          <p:cNvSpPr>
            <a:spLocks noGrp="1"/>
          </p:cNvSpPr>
          <p:nvPr>
            <p:ph type="dt" sz="half" idx="10"/>
          </p:nvPr>
        </p:nvSpPr>
        <p:spPr/>
        <p:txBody>
          <a:bodyPr/>
          <a:lstStyle/>
          <a:p>
            <a:fld id="{E8D3ABE4-F0B0-4BEB-8756-17AA9BE7CF12}" type="datetimeFigureOut">
              <a:rPr lang="en-GB" smtClean="0"/>
              <a:t>26/09/2022</a:t>
            </a:fld>
            <a:endParaRPr lang="en-GB"/>
          </a:p>
        </p:txBody>
      </p:sp>
      <p:sp>
        <p:nvSpPr>
          <p:cNvPr id="6" name="Footer Placeholder 5">
            <a:extLst>
              <a:ext uri="{FF2B5EF4-FFF2-40B4-BE49-F238E27FC236}">
                <a16:creationId xmlns:a16="http://schemas.microsoft.com/office/drawing/2014/main" id="{396601F7-BF79-61F5-BDEB-35756E4E067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F318682-80BD-1AF1-3F8F-E9C94EFA4C24}"/>
              </a:ext>
            </a:extLst>
          </p:cNvPr>
          <p:cNvSpPr>
            <a:spLocks noGrp="1"/>
          </p:cNvSpPr>
          <p:nvPr>
            <p:ph type="sldNum" sz="quarter" idx="12"/>
          </p:nvPr>
        </p:nvSpPr>
        <p:spPr/>
        <p:txBody>
          <a:bodyPr/>
          <a:lstStyle/>
          <a:p>
            <a:fld id="{67C84D1D-602F-433F-81A3-BEA03EBC4960}" type="slidenum">
              <a:rPr lang="en-GB" smtClean="0"/>
              <a:t>‹#›</a:t>
            </a:fld>
            <a:endParaRPr lang="en-GB"/>
          </a:p>
        </p:txBody>
      </p:sp>
    </p:spTree>
    <p:extLst>
      <p:ext uri="{BB962C8B-B14F-4D97-AF65-F5344CB8AC3E}">
        <p14:creationId xmlns:p14="http://schemas.microsoft.com/office/powerpoint/2010/main" val="4293006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60F0181-A023-90FC-EAE7-53D6C4CF405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49962E2-9689-BEF2-B29F-3415C4CA81B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FA16566-625A-6EC1-EB45-A0194037363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D3ABE4-F0B0-4BEB-8756-17AA9BE7CF12}" type="datetimeFigureOut">
              <a:rPr lang="en-GB" smtClean="0"/>
              <a:t>26/09/2022</a:t>
            </a:fld>
            <a:endParaRPr lang="en-GB"/>
          </a:p>
        </p:txBody>
      </p:sp>
      <p:sp>
        <p:nvSpPr>
          <p:cNvPr id="5" name="Footer Placeholder 4">
            <a:extLst>
              <a:ext uri="{FF2B5EF4-FFF2-40B4-BE49-F238E27FC236}">
                <a16:creationId xmlns:a16="http://schemas.microsoft.com/office/drawing/2014/main" id="{F3B37AD9-2404-DCB2-3B35-BFA2FA4C780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7B0E6A32-9578-8984-C3DD-DBFFE7F5F9C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C84D1D-602F-433F-81A3-BEA03EBC4960}" type="slidenum">
              <a:rPr lang="en-GB" smtClean="0"/>
              <a:t>‹#›</a:t>
            </a:fld>
            <a:endParaRPr lang="en-GB"/>
          </a:p>
        </p:txBody>
      </p:sp>
    </p:spTree>
    <p:extLst>
      <p:ext uri="{BB962C8B-B14F-4D97-AF65-F5344CB8AC3E}">
        <p14:creationId xmlns:p14="http://schemas.microsoft.com/office/powerpoint/2010/main" val="5248747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E31C5362-4239-70A5-6E86-992B4C6436CA}"/>
              </a:ext>
            </a:extLst>
          </p:cNvPr>
          <p:cNvGraphicFramePr>
            <a:graphicFrameLocks noGrp="1"/>
          </p:cNvGraphicFramePr>
          <p:nvPr/>
        </p:nvGraphicFramePr>
        <p:xfrm>
          <a:off x="145002" y="129427"/>
          <a:ext cx="5461469" cy="1117037"/>
        </p:xfrm>
        <a:graphic>
          <a:graphicData uri="http://schemas.openxmlformats.org/drawingml/2006/table">
            <a:tbl>
              <a:tblPr firstRow="1" firstCol="1" bandRow="1">
                <a:tableStyleId>{7E9639D4-E3E2-4D34-9284-5A2195B3D0D7}</a:tableStyleId>
              </a:tblPr>
              <a:tblGrid>
                <a:gridCol w="2729976">
                  <a:extLst>
                    <a:ext uri="{9D8B030D-6E8A-4147-A177-3AD203B41FA5}">
                      <a16:colId xmlns:a16="http://schemas.microsoft.com/office/drawing/2014/main" val="191342523"/>
                    </a:ext>
                  </a:extLst>
                </a:gridCol>
                <a:gridCol w="2731493">
                  <a:extLst>
                    <a:ext uri="{9D8B030D-6E8A-4147-A177-3AD203B41FA5}">
                      <a16:colId xmlns:a16="http://schemas.microsoft.com/office/drawing/2014/main" val="101373894"/>
                    </a:ext>
                  </a:extLst>
                </a:gridCol>
              </a:tblGrid>
              <a:tr h="121799">
                <a:tc gridSpan="2">
                  <a:txBody>
                    <a:bodyPr/>
                    <a:lstStyle/>
                    <a:p>
                      <a:pPr>
                        <a:lnSpc>
                          <a:spcPct val="107000"/>
                        </a:lnSpc>
                        <a:spcAft>
                          <a:spcPts val="800"/>
                        </a:spcAft>
                      </a:pPr>
                      <a:r>
                        <a:rPr lang="en-GB" sz="900" dirty="0">
                          <a:effectLst/>
                        </a:rPr>
                        <a:t>Box A: Growth and Development</a:t>
                      </a:r>
                      <a:endParaRPr lang="en-GB" sz="1100" dirty="0">
                        <a:effectLst/>
                        <a:latin typeface="Avenir Next LT Pro" panose="020B05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GB"/>
                    </a:p>
                  </a:txBody>
                  <a:tcPr/>
                </a:tc>
                <a:extLst>
                  <a:ext uri="{0D108BD9-81ED-4DB2-BD59-A6C34878D82A}">
                    <a16:rowId xmlns:a16="http://schemas.microsoft.com/office/drawing/2014/main" val="2041345127"/>
                  </a:ext>
                </a:extLst>
              </a:tr>
              <a:tr h="488605">
                <a:tc>
                  <a:txBody>
                    <a:bodyPr/>
                    <a:lstStyle/>
                    <a:p>
                      <a:pPr>
                        <a:lnSpc>
                          <a:spcPct val="107000"/>
                        </a:lnSpc>
                        <a:spcAft>
                          <a:spcPts val="800"/>
                        </a:spcAft>
                      </a:pPr>
                      <a:r>
                        <a:rPr lang="en-GB" sz="900" b="0">
                          <a:effectLst/>
                        </a:rPr>
                        <a:t>Physical: Anything that affects the state or health of the body. </a:t>
                      </a:r>
                      <a:endParaRPr lang="en-GB" sz="1100" b="0">
                        <a:effectLst/>
                        <a:latin typeface="Avenir Next LT Pro" panose="020B05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en-GB" sz="900">
                          <a:effectLst/>
                        </a:rPr>
                        <a:t>Intellectual: Development linked to thinking, skills, memory and language.</a:t>
                      </a:r>
                      <a:endParaRPr lang="en-GB" sz="1100">
                        <a:effectLst/>
                        <a:latin typeface="Avenir Next LT Pro" panose="020B05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69718337"/>
                  </a:ext>
                </a:extLst>
              </a:tr>
              <a:tr h="488605">
                <a:tc>
                  <a:txBody>
                    <a:bodyPr/>
                    <a:lstStyle/>
                    <a:p>
                      <a:pPr>
                        <a:lnSpc>
                          <a:spcPct val="107000"/>
                        </a:lnSpc>
                        <a:spcAft>
                          <a:spcPts val="800"/>
                        </a:spcAft>
                      </a:pPr>
                      <a:r>
                        <a:rPr lang="en-GB" sz="900" b="0" dirty="0">
                          <a:effectLst/>
                        </a:rPr>
                        <a:t>Emotional: Feelings about ourselves and other people. </a:t>
                      </a:r>
                      <a:endParaRPr lang="en-GB" sz="1100" b="0" dirty="0">
                        <a:effectLst/>
                        <a:latin typeface="Avenir Next LT Pro" panose="020B05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en-GB" sz="900" dirty="0">
                          <a:effectLst/>
                        </a:rPr>
                        <a:t>Social: Our interactions with the people around us.</a:t>
                      </a:r>
                      <a:endParaRPr lang="en-GB" sz="1100" dirty="0">
                        <a:effectLst/>
                        <a:latin typeface="Avenir Next LT Pro" panose="020B05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97736443"/>
                  </a:ext>
                </a:extLst>
              </a:tr>
            </a:tbl>
          </a:graphicData>
        </a:graphic>
      </p:graphicFrame>
      <p:graphicFrame>
        <p:nvGraphicFramePr>
          <p:cNvPr id="3" name="Table 2">
            <a:extLst>
              <a:ext uri="{FF2B5EF4-FFF2-40B4-BE49-F238E27FC236}">
                <a16:creationId xmlns:a16="http://schemas.microsoft.com/office/drawing/2014/main" id="{955CAC54-817E-2C33-3B49-92BACC5931DF}"/>
              </a:ext>
            </a:extLst>
          </p:cNvPr>
          <p:cNvGraphicFramePr>
            <a:graphicFrameLocks noGrp="1"/>
          </p:cNvGraphicFramePr>
          <p:nvPr/>
        </p:nvGraphicFramePr>
        <p:xfrm>
          <a:off x="145004" y="1310489"/>
          <a:ext cx="5461469" cy="2759990"/>
        </p:xfrm>
        <a:graphic>
          <a:graphicData uri="http://schemas.openxmlformats.org/drawingml/2006/table">
            <a:tbl>
              <a:tblPr firstRow="1" firstCol="1" bandRow="1">
                <a:tableStyleId>{7E9639D4-E3E2-4D34-9284-5A2195B3D0D7}</a:tableStyleId>
              </a:tblPr>
              <a:tblGrid>
                <a:gridCol w="683335">
                  <a:extLst>
                    <a:ext uri="{9D8B030D-6E8A-4147-A177-3AD203B41FA5}">
                      <a16:colId xmlns:a16="http://schemas.microsoft.com/office/drawing/2014/main" val="25026256"/>
                    </a:ext>
                  </a:extLst>
                </a:gridCol>
                <a:gridCol w="1757894">
                  <a:extLst>
                    <a:ext uri="{9D8B030D-6E8A-4147-A177-3AD203B41FA5}">
                      <a16:colId xmlns:a16="http://schemas.microsoft.com/office/drawing/2014/main" val="2162878742"/>
                    </a:ext>
                  </a:extLst>
                </a:gridCol>
                <a:gridCol w="3020240">
                  <a:extLst>
                    <a:ext uri="{9D8B030D-6E8A-4147-A177-3AD203B41FA5}">
                      <a16:colId xmlns:a16="http://schemas.microsoft.com/office/drawing/2014/main" val="1730107973"/>
                    </a:ext>
                  </a:extLst>
                </a:gridCol>
              </a:tblGrid>
              <a:tr h="157011">
                <a:tc gridSpan="2">
                  <a:txBody>
                    <a:bodyPr/>
                    <a:lstStyle/>
                    <a:p>
                      <a:pPr algn="l">
                        <a:lnSpc>
                          <a:spcPct val="107000"/>
                        </a:lnSpc>
                        <a:spcAft>
                          <a:spcPts val="800"/>
                        </a:spcAft>
                      </a:pPr>
                      <a:r>
                        <a:rPr lang="en-GB" sz="900" dirty="0">
                          <a:effectLst/>
                        </a:rPr>
                        <a:t>Box B: Factor Categories</a:t>
                      </a:r>
                      <a:endParaRPr lang="en-GB" sz="900" dirty="0">
                        <a:effectLst/>
                        <a:latin typeface="Avenir Next LT Pro" panose="020B05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GB"/>
                    </a:p>
                  </a:txBody>
                  <a:tcPr/>
                </a:tc>
                <a:tc>
                  <a:txBody>
                    <a:bodyPr/>
                    <a:lstStyle/>
                    <a:p>
                      <a:pPr algn="l">
                        <a:lnSpc>
                          <a:spcPct val="107000"/>
                        </a:lnSpc>
                        <a:spcAft>
                          <a:spcPts val="800"/>
                        </a:spcAft>
                      </a:pPr>
                      <a:r>
                        <a:rPr lang="en-GB" sz="900">
                          <a:effectLst/>
                        </a:rPr>
                        <a:t> </a:t>
                      </a:r>
                      <a:endParaRPr lang="en-GB" sz="900">
                        <a:effectLst/>
                        <a:latin typeface="Avenir Next LT Pro" panose="020B05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68133660"/>
                  </a:ext>
                </a:extLst>
              </a:tr>
              <a:tr h="157011">
                <a:tc>
                  <a:txBody>
                    <a:bodyPr/>
                    <a:lstStyle/>
                    <a:p>
                      <a:pPr algn="l">
                        <a:lnSpc>
                          <a:spcPct val="107000"/>
                        </a:lnSpc>
                        <a:spcAft>
                          <a:spcPts val="800"/>
                        </a:spcAft>
                      </a:pPr>
                      <a:r>
                        <a:rPr lang="en-GB" sz="900">
                          <a:effectLst/>
                        </a:rPr>
                        <a:t>Category</a:t>
                      </a:r>
                      <a:endParaRPr lang="en-GB" sz="900">
                        <a:effectLst/>
                        <a:latin typeface="Avenir Next LT Pro" panose="020B05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lnSpc>
                          <a:spcPct val="107000"/>
                        </a:lnSpc>
                        <a:spcAft>
                          <a:spcPts val="800"/>
                        </a:spcAft>
                      </a:pPr>
                      <a:r>
                        <a:rPr lang="en-GB" sz="900" b="1">
                          <a:effectLst/>
                        </a:rPr>
                        <a:t>Definition</a:t>
                      </a:r>
                      <a:endParaRPr lang="en-GB" sz="900" b="1">
                        <a:effectLst/>
                        <a:latin typeface="Avenir Next LT Pro" panose="020B05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lnSpc>
                          <a:spcPct val="107000"/>
                        </a:lnSpc>
                        <a:spcAft>
                          <a:spcPts val="800"/>
                        </a:spcAft>
                      </a:pPr>
                      <a:r>
                        <a:rPr lang="en-GB" sz="900" b="1" dirty="0">
                          <a:effectLst/>
                        </a:rPr>
                        <a:t>Examples</a:t>
                      </a:r>
                      <a:endParaRPr lang="en-GB" sz="900" b="1" dirty="0">
                        <a:effectLst/>
                        <a:latin typeface="Avenir Next LT Pro" panose="020B05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43470632"/>
                  </a:ext>
                </a:extLst>
              </a:tr>
              <a:tr h="438054">
                <a:tc>
                  <a:txBody>
                    <a:bodyPr/>
                    <a:lstStyle/>
                    <a:p>
                      <a:pPr algn="l">
                        <a:lnSpc>
                          <a:spcPct val="107000"/>
                        </a:lnSpc>
                        <a:spcAft>
                          <a:spcPts val="800"/>
                        </a:spcAft>
                      </a:pPr>
                      <a:r>
                        <a:rPr lang="en-GB" sz="900" dirty="0">
                          <a:effectLst/>
                        </a:rPr>
                        <a:t>Physical</a:t>
                      </a:r>
                      <a:endParaRPr lang="en-GB" sz="900" dirty="0">
                        <a:effectLst/>
                        <a:latin typeface="Avenir Next LT Pro" panose="020B05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lnSpc>
                          <a:spcPct val="107000"/>
                        </a:lnSpc>
                        <a:spcAft>
                          <a:spcPts val="800"/>
                        </a:spcAft>
                      </a:pPr>
                      <a:r>
                        <a:rPr lang="en-GB" sz="900">
                          <a:effectLst/>
                        </a:rPr>
                        <a:t>Factors affecting the state of the body.</a:t>
                      </a:r>
                      <a:endParaRPr lang="en-GB" sz="900">
                        <a:effectLst/>
                        <a:latin typeface="Avenir Next LT Pro" panose="020B05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lnSpc>
                          <a:spcPct val="107000"/>
                        </a:lnSpc>
                        <a:spcAft>
                          <a:spcPts val="800"/>
                        </a:spcAft>
                      </a:pPr>
                      <a:r>
                        <a:rPr lang="en-GB" sz="900">
                          <a:effectLst/>
                        </a:rPr>
                        <a:t>Illness, genetic inheritance, genetic predisposition, reduced mobility, injury. </a:t>
                      </a:r>
                      <a:endParaRPr lang="en-GB" sz="900">
                        <a:effectLst/>
                        <a:latin typeface="Avenir Next LT Pro" panose="020B05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65194203"/>
                  </a:ext>
                </a:extLst>
              </a:tr>
              <a:tr h="260794">
                <a:tc>
                  <a:txBody>
                    <a:bodyPr/>
                    <a:lstStyle/>
                    <a:p>
                      <a:pPr algn="l">
                        <a:lnSpc>
                          <a:spcPct val="107000"/>
                        </a:lnSpc>
                        <a:spcAft>
                          <a:spcPts val="800"/>
                        </a:spcAft>
                      </a:pPr>
                      <a:r>
                        <a:rPr lang="en-GB" sz="900" dirty="0">
                          <a:effectLst/>
                        </a:rPr>
                        <a:t>Emotional</a:t>
                      </a:r>
                      <a:endParaRPr lang="en-GB" sz="900" dirty="0">
                        <a:effectLst/>
                        <a:latin typeface="Avenir Next LT Pro" panose="020B05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lnSpc>
                          <a:spcPct val="107000"/>
                        </a:lnSpc>
                        <a:spcAft>
                          <a:spcPts val="800"/>
                        </a:spcAft>
                      </a:pPr>
                      <a:r>
                        <a:rPr lang="en-GB" sz="900">
                          <a:effectLst/>
                        </a:rPr>
                        <a:t>Factors linked to our feelings.</a:t>
                      </a:r>
                      <a:endParaRPr lang="en-GB" sz="900">
                        <a:effectLst/>
                        <a:latin typeface="Avenir Next LT Pro" panose="020B05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lnSpc>
                          <a:spcPct val="107000"/>
                        </a:lnSpc>
                        <a:spcAft>
                          <a:spcPts val="800"/>
                        </a:spcAft>
                      </a:pPr>
                      <a:r>
                        <a:rPr lang="en-GB" sz="900" dirty="0">
                          <a:effectLst/>
                        </a:rPr>
                        <a:t>Self-esteem, stress, worry, anxiety, depression. </a:t>
                      </a:r>
                      <a:endParaRPr lang="en-GB" sz="900" dirty="0">
                        <a:effectLst/>
                        <a:latin typeface="Avenir Next LT Pro" panose="020B05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6113153"/>
                  </a:ext>
                </a:extLst>
              </a:tr>
              <a:tr h="349424">
                <a:tc>
                  <a:txBody>
                    <a:bodyPr/>
                    <a:lstStyle/>
                    <a:p>
                      <a:pPr algn="l">
                        <a:lnSpc>
                          <a:spcPct val="107000"/>
                        </a:lnSpc>
                        <a:spcAft>
                          <a:spcPts val="800"/>
                        </a:spcAft>
                      </a:pPr>
                      <a:r>
                        <a:rPr lang="en-GB" sz="900" dirty="0">
                          <a:effectLst/>
                        </a:rPr>
                        <a:t>Social</a:t>
                      </a:r>
                      <a:endParaRPr lang="en-GB" sz="900" dirty="0">
                        <a:effectLst/>
                        <a:latin typeface="Avenir Next LT Pro" panose="020B05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lnSpc>
                          <a:spcPct val="107000"/>
                        </a:lnSpc>
                        <a:spcAft>
                          <a:spcPts val="800"/>
                        </a:spcAft>
                      </a:pPr>
                      <a:r>
                        <a:rPr lang="en-GB" sz="900" dirty="0">
                          <a:effectLst/>
                        </a:rPr>
                        <a:t>Factors linked to our relationships with others.</a:t>
                      </a:r>
                      <a:endParaRPr lang="en-GB" sz="900" dirty="0">
                        <a:effectLst/>
                        <a:latin typeface="Avenir Next LT Pro" panose="020B05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lnSpc>
                          <a:spcPct val="107000"/>
                        </a:lnSpc>
                        <a:spcAft>
                          <a:spcPts val="800"/>
                        </a:spcAft>
                      </a:pPr>
                      <a:r>
                        <a:rPr lang="en-GB" sz="900" dirty="0">
                          <a:effectLst/>
                        </a:rPr>
                        <a:t>Loneliness, social integration, social isolation, discrimination. </a:t>
                      </a:r>
                      <a:endParaRPr lang="en-GB" sz="900" dirty="0">
                        <a:effectLst/>
                        <a:latin typeface="Avenir Next LT Pro" panose="020B05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31847130"/>
                  </a:ext>
                </a:extLst>
              </a:tr>
              <a:tr h="349424">
                <a:tc>
                  <a:txBody>
                    <a:bodyPr/>
                    <a:lstStyle/>
                    <a:p>
                      <a:pPr algn="l">
                        <a:lnSpc>
                          <a:spcPct val="107000"/>
                        </a:lnSpc>
                        <a:spcAft>
                          <a:spcPts val="800"/>
                        </a:spcAft>
                      </a:pPr>
                      <a:r>
                        <a:rPr lang="en-GB" sz="900">
                          <a:effectLst/>
                        </a:rPr>
                        <a:t>Lifestyle</a:t>
                      </a:r>
                      <a:endParaRPr lang="en-GB" sz="900">
                        <a:effectLst/>
                        <a:latin typeface="Avenir Next LT Pro" panose="020B05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lnSpc>
                          <a:spcPct val="107000"/>
                        </a:lnSpc>
                        <a:spcAft>
                          <a:spcPts val="800"/>
                        </a:spcAft>
                      </a:pPr>
                      <a:r>
                        <a:rPr lang="en-GB" sz="900">
                          <a:effectLst/>
                        </a:rPr>
                        <a:t>The health choices that we make. </a:t>
                      </a:r>
                      <a:endParaRPr lang="en-GB" sz="900">
                        <a:effectLst/>
                        <a:latin typeface="Avenir Next LT Pro" panose="020B05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lnSpc>
                          <a:spcPct val="107000"/>
                        </a:lnSpc>
                        <a:spcAft>
                          <a:spcPts val="800"/>
                        </a:spcAft>
                      </a:pPr>
                      <a:r>
                        <a:rPr lang="en-GB" sz="900" dirty="0">
                          <a:effectLst/>
                        </a:rPr>
                        <a:t>Smoking, drug abuse, alcohol abuse, diet, exercise, personal hygiene. </a:t>
                      </a:r>
                      <a:endParaRPr lang="en-GB" sz="900" dirty="0">
                        <a:effectLst/>
                        <a:latin typeface="Avenir Next LT Pro" panose="020B05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0591698"/>
                  </a:ext>
                </a:extLst>
              </a:tr>
              <a:tr h="349424">
                <a:tc>
                  <a:txBody>
                    <a:bodyPr/>
                    <a:lstStyle/>
                    <a:p>
                      <a:pPr algn="l">
                        <a:lnSpc>
                          <a:spcPct val="107000"/>
                        </a:lnSpc>
                        <a:spcAft>
                          <a:spcPts val="800"/>
                        </a:spcAft>
                      </a:pPr>
                      <a:r>
                        <a:rPr lang="en-GB" sz="900">
                          <a:effectLst/>
                        </a:rPr>
                        <a:t>Economic</a:t>
                      </a:r>
                      <a:endParaRPr lang="en-GB" sz="900">
                        <a:effectLst/>
                        <a:latin typeface="Avenir Next LT Pro" panose="020B05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lnSpc>
                          <a:spcPct val="107000"/>
                        </a:lnSpc>
                        <a:spcAft>
                          <a:spcPts val="800"/>
                        </a:spcAft>
                      </a:pPr>
                      <a:r>
                        <a:rPr lang="en-GB" sz="900">
                          <a:effectLst/>
                        </a:rPr>
                        <a:t>Our income and the things that we own.</a:t>
                      </a:r>
                      <a:endParaRPr lang="en-GB" sz="900">
                        <a:effectLst/>
                        <a:latin typeface="Avenir Next LT Pro" panose="020B05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lnSpc>
                          <a:spcPct val="107000"/>
                        </a:lnSpc>
                        <a:spcAft>
                          <a:spcPts val="800"/>
                        </a:spcAft>
                      </a:pPr>
                      <a:r>
                        <a:rPr lang="en-GB" sz="900">
                          <a:effectLst/>
                        </a:rPr>
                        <a:t>Income, wealth, poverty, material possessions.</a:t>
                      </a:r>
                      <a:endParaRPr lang="en-GB" sz="900">
                        <a:effectLst/>
                        <a:latin typeface="Avenir Next LT Pro" panose="020B05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12781708"/>
                  </a:ext>
                </a:extLst>
              </a:tr>
              <a:tr h="349424">
                <a:tc>
                  <a:txBody>
                    <a:bodyPr/>
                    <a:lstStyle/>
                    <a:p>
                      <a:pPr algn="l">
                        <a:lnSpc>
                          <a:spcPct val="107000"/>
                        </a:lnSpc>
                        <a:spcAft>
                          <a:spcPts val="800"/>
                        </a:spcAft>
                      </a:pPr>
                      <a:r>
                        <a:rPr lang="en-GB" sz="900" dirty="0">
                          <a:effectLst/>
                        </a:rPr>
                        <a:t>Environmental</a:t>
                      </a:r>
                      <a:endParaRPr lang="en-GB" sz="900" dirty="0">
                        <a:effectLst/>
                        <a:latin typeface="Avenir Next LT Pro" panose="020B05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lnSpc>
                          <a:spcPct val="107000"/>
                        </a:lnSpc>
                        <a:spcAft>
                          <a:spcPts val="800"/>
                        </a:spcAft>
                      </a:pPr>
                      <a:r>
                        <a:rPr lang="en-GB" sz="900">
                          <a:effectLst/>
                        </a:rPr>
                        <a:t>The place that we live or what is around us. </a:t>
                      </a:r>
                      <a:endParaRPr lang="en-GB" sz="900">
                        <a:effectLst/>
                        <a:latin typeface="Avenir Next LT Pro" panose="020B05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lnSpc>
                          <a:spcPct val="107000"/>
                        </a:lnSpc>
                        <a:spcAft>
                          <a:spcPts val="800"/>
                        </a:spcAft>
                      </a:pPr>
                      <a:r>
                        <a:rPr lang="en-GB" sz="900">
                          <a:effectLst/>
                        </a:rPr>
                        <a:t>Air pollution, noise pollution, rural and urban living, housing. </a:t>
                      </a:r>
                      <a:endParaRPr lang="en-GB" sz="900">
                        <a:effectLst/>
                        <a:latin typeface="Avenir Next LT Pro" panose="020B05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52089615"/>
                  </a:ext>
                </a:extLst>
              </a:tr>
              <a:tr h="349424">
                <a:tc>
                  <a:txBody>
                    <a:bodyPr/>
                    <a:lstStyle/>
                    <a:p>
                      <a:pPr algn="l">
                        <a:lnSpc>
                          <a:spcPct val="107000"/>
                        </a:lnSpc>
                        <a:spcAft>
                          <a:spcPts val="800"/>
                        </a:spcAft>
                      </a:pPr>
                      <a:r>
                        <a:rPr lang="en-GB" sz="900" dirty="0">
                          <a:effectLst/>
                        </a:rPr>
                        <a:t>Cultural</a:t>
                      </a:r>
                      <a:endParaRPr lang="en-GB" sz="900" dirty="0">
                        <a:effectLst/>
                        <a:latin typeface="Avenir Next LT Pro" panose="020B05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lnSpc>
                          <a:spcPct val="107000"/>
                        </a:lnSpc>
                        <a:spcAft>
                          <a:spcPts val="800"/>
                        </a:spcAft>
                      </a:pPr>
                      <a:r>
                        <a:rPr lang="en-GB" sz="900">
                          <a:effectLst/>
                        </a:rPr>
                        <a:t>Our norms, values and beliefs.</a:t>
                      </a:r>
                      <a:endParaRPr lang="en-GB" sz="900">
                        <a:effectLst/>
                        <a:latin typeface="Avenir Next LT Pro" panose="020B05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lnSpc>
                          <a:spcPct val="107000"/>
                        </a:lnSpc>
                        <a:spcAft>
                          <a:spcPts val="800"/>
                        </a:spcAft>
                      </a:pPr>
                      <a:r>
                        <a:rPr lang="en-GB" sz="900" dirty="0">
                          <a:effectLst/>
                        </a:rPr>
                        <a:t>Ethnic background, religion, gender roles, attitudes towards healthcare. </a:t>
                      </a:r>
                      <a:endParaRPr lang="en-GB" sz="900" dirty="0">
                        <a:effectLst/>
                        <a:latin typeface="Avenir Next LT Pro" panose="020B05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50140867"/>
                  </a:ext>
                </a:extLst>
              </a:tr>
            </a:tbl>
          </a:graphicData>
        </a:graphic>
      </p:graphicFrame>
      <p:graphicFrame>
        <p:nvGraphicFramePr>
          <p:cNvPr id="5" name="Table 5">
            <a:extLst>
              <a:ext uri="{FF2B5EF4-FFF2-40B4-BE49-F238E27FC236}">
                <a16:creationId xmlns:a16="http://schemas.microsoft.com/office/drawing/2014/main" id="{977D6308-6CD1-FFEC-BE3D-EE6E455C9493}"/>
              </a:ext>
            </a:extLst>
          </p:cNvPr>
          <p:cNvGraphicFramePr>
            <a:graphicFrameLocks noGrp="1"/>
          </p:cNvGraphicFramePr>
          <p:nvPr/>
        </p:nvGraphicFramePr>
        <p:xfrm>
          <a:off x="5689600" y="101896"/>
          <a:ext cx="6248525" cy="3968583"/>
        </p:xfrm>
        <a:graphic>
          <a:graphicData uri="http://schemas.openxmlformats.org/drawingml/2006/table">
            <a:tbl>
              <a:tblPr firstRow="1" bandRow="1">
                <a:tableStyleId>{7E9639D4-E3E2-4D34-9284-5A2195B3D0D7}</a:tableStyleId>
              </a:tblPr>
              <a:tblGrid>
                <a:gridCol w="1000971">
                  <a:extLst>
                    <a:ext uri="{9D8B030D-6E8A-4147-A177-3AD203B41FA5}">
                      <a16:colId xmlns:a16="http://schemas.microsoft.com/office/drawing/2014/main" val="2714456652"/>
                    </a:ext>
                  </a:extLst>
                </a:gridCol>
                <a:gridCol w="5247554">
                  <a:extLst>
                    <a:ext uri="{9D8B030D-6E8A-4147-A177-3AD203B41FA5}">
                      <a16:colId xmlns:a16="http://schemas.microsoft.com/office/drawing/2014/main" val="1920419769"/>
                    </a:ext>
                  </a:extLst>
                </a:gridCol>
              </a:tblGrid>
              <a:tr h="203612">
                <a:tc gridSpan="2">
                  <a:txBody>
                    <a:bodyPr/>
                    <a:lstStyle/>
                    <a:p>
                      <a:r>
                        <a:rPr lang="en-GB" sz="1000" dirty="0"/>
                        <a:t>Box C: Factors Affecting Access to Services</a:t>
                      </a:r>
                      <a:endParaRPr lang="en-GB" sz="1000" dirty="0">
                        <a:latin typeface="Avenir Next LT Pro" panose="020B05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GB" dirty="0"/>
                    </a:p>
                  </a:txBody>
                  <a:tcPr/>
                </a:tc>
                <a:extLst>
                  <a:ext uri="{0D108BD9-81ED-4DB2-BD59-A6C34878D82A}">
                    <a16:rowId xmlns:a16="http://schemas.microsoft.com/office/drawing/2014/main" val="311665839"/>
                  </a:ext>
                </a:extLst>
              </a:tr>
              <a:tr h="250023">
                <a:tc>
                  <a:txBody>
                    <a:bodyPr/>
                    <a:lstStyle/>
                    <a:p>
                      <a:r>
                        <a:rPr lang="en-GB" sz="1000" b="1" dirty="0"/>
                        <a:t>Factor</a:t>
                      </a:r>
                      <a:endParaRPr lang="en-GB" sz="1000" b="1" dirty="0">
                        <a:latin typeface="Avenir Next LT Pro" panose="020B05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1000" b="1" dirty="0"/>
                        <a:t>Impact</a:t>
                      </a:r>
                      <a:endParaRPr lang="en-GB" sz="1000" b="1" dirty="0">
                        <a:latin typeface="Avenir Next LT Pro" panose="020B05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18561320"/>
                  </a:ext>
                </a:extLst>
              </a:tr>
              <a:tr h="370840">
                <a:tc>
                  <a:txBody>
                    <a:bodyPr/>
                    <a:lstStyle/>
                    <a:p>
                      <a:r>
                        <a:rPr lang="en-GB" sz="1000" b="1" dirty="0"/>
                        <a:t>Religious belief </a:t>
                      </a:r>
                      <a:endParaRPr lang="en-GB" sz="1000" b="1" dirty="0">
                        <a:latin typeface="Avenir Next LT Pro" panose="020B05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1000" dirty="0"/>
                        <a:t>Religion can influence our ideas about how we should deal with health and wellbeing issues. Other may be more or less likely to need medical care because of their religious beliefs. </a:t>
                      </a:r>
                      <a:endParaRPr lang="en-GB" sz="1000" dirty="0">
                        <a:latin typeface="Avenir Next LT Pro" panose="020B05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67028434"/>
                  </a:ext>
                </a:extLst>
              </a:tr>
              <a:tr h="370840">
                <a:tc>
                  <a:txBody>
                    <a:bodyPr/>
                    <a:lstStyle/>
                    <a:p>
                      <a:r>
                        <a:rPr lang="en-GB" sz="1000" b="1" dirty="0"/>
                        <a:t>Financial</a:t>
                      </a:r>
                      <a:endParaRPr lang="en-GB" sz="1000" b="1" dirty="0">
                        <a:latin typeface="Avenir Next LT Pro" panose="020B05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1000" dirty="0"/>
                        <a:t>Although healthcare is free at point of entry, there are other costs linked to seeking healthcare. E.g. taking time off work or paying for travel. </a:t>
                      </a:r>
                      <a:endParaRPr lang="en-GB" sz="1000" dirty="0">
                        <a:latin typeface="Avenir Next LT Pro" panose="020B05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04254105"/>
                  </a:ext>
                </a:extLst>
              </a:tr>
              <a:tr h="370840">
                <a:tc>
                  <a:txBody>
                    <a:bodyPr/>
                    <a:lstStyle/>
                    <a:p>
                      <a:r>
                        <a:rPr lang="en-GB" sz="1000" b="1" dirty="0"/>
                        <a:t>Dependants</a:t>
                      </a:r>
                      <a:endParaRPr lang="en-GB" sz="1000" b="1" dirty="0">
                        <a:latin typeface="Avenir Next LT Pro" panose="020B05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1000" dirty="0"/>
                        <a:t>Having to care for other people can prevent us from seeking medical care. These may be children or vulnerable adults we care for. </a:t>
                      </a:r>
                      <a:endParaRPr lang="en-GB" sz="1000" dirty="0">
                        <a:latin typeface="Avenir Next LT Pro" panose="020B05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69016925"/>
                  </a:ext>
                </a:extLst>
              </a:tr>
              <a:tr h="370840">
                <a:tc>
                  <a:txBody>
                    <a:bodyPr/>
                    <a:lstStyle/>
                    <a:p>
                      <a:r>
                        <a:rPr lang="en-GB" sz="1000" b="1" dirty="0"/>
                        <a:t>Self-esteem</a:t>
                      </a:r>
                      <a:endParaRPr lang="en-GB" sz="1000" b="1" dirty="0">
                        <a:latin typeface="Avenir Next LT Pro" panose="020B05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1000" dirty="0"/>
                        <a:t>People may find it difficult to access healthcare because they do not feel that they will be taken seriously. They also may not have the confidence to share their problems. </a:t>
                      </a:r>
                      <a:endParaRPr lang="en-GB" sz="1000" dirty="0">
                        <a:latin typeface="Avenir Next LT Pro" panose="020B05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59898791"/>
                  </a:ext>
                </a:extLst>
              </a:tr>
              <a:tr h="0">
                <a:tc>
                  <a:txBody>
                    <a:bodyPr/>
                    <a:lstStyle/>
                    <a:p>
                      <a:r>
                        <a:rPr lang="en-GB" sz="1000" b="1" dirty="0"/>
                        <a:t>Physical barriers</a:t>
                      </a:r>
                      <a:endParaRPr lang="en-GB" sz="1000" b="1" dirty="0">
                        <a:latin typeface="Avenir Next LT Pro" panose="020B05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1000" dirty="0"/>
                        <a:t>Some people may find it hard to access services because they have mobility issues. This may mean that they can not get to the service or move freely when there. </a:t>
                      </a:r>
                      <a:endParaRPr lang="en-GB" sz="1000" dirty="0">
                        <a:latin typeface="Avenir Next LT Pro" panose="020B05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89898691"/>
                  </a:ext>
                </a:extLst>
              </a:tr>
              <a:tr h="273050">
                <a:tc>
                  <a:txBody>
                    <a:bodyPr/>
                    <a:lstStyle/>
                    <a:p>
                      <a:r>
                        <a:rPr lang="en-GB" sz="1000" b="1" dirty="0"/>
                        <a:t>Intellectual barriers</a:t>
                      </a:r>
                      <a:endParaRPr lang="en-GB" sz="1000" b="1" dirty="0">
                        <a:latin typeface="Avenir Next LT Pro" panose="020B05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1000" dirty="0"/>
                        <a:t>A lack of understanding in services may stop people from accessing healthcare. Individuals, particularly those with learning disabilities or who are unable to read may find it hard to interpret information or may not understand the importance of accessing healthcare. </a:t>
                      </a:r>
                      <a:endParaRPr lang="en-GB" sz="1000" dirty="0">
                        <a:latin typeface="Avenir Next LT Pro" panose="020B05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68528904"/>
                  </a:ext>
                </a:extLst>
              </a:tr>
              <a:tr h="180340">
                <a:tc>
                  <a:txBody>
                    <a:bodyPr/>
                    <a:lstStyle/>
                    <a:p>
                      <a:r>
                        <a:rPr lang="en-GB" sz="1000" b="1" dirty="0"/>
                        <a:t>Language barriers</a:t>
                      </a:r>
                      <a:endParaRPr lang="en-GB" sz="1000" b="1" dirty="0">
                        <a:latin typeface="Avenir Next LT Pro" panose="020B05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1000" dirty="0"/>
                        <a:t>Communication issues can prevent individuals from accessing health care. This may be that they speak another language or have communication impairments such as deafness. </a:t>
                      </a:r>
                      <a:endParaRPr lang="en-GB" sz="1000" dirty="0">
                        <a:latin typeface="Avenir Next LT Pro" panose="020B05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29056335"/>
                  </a:ext>
                </a:extLst>
              </a:tr>
              <a:tr h="0">
                <a:tc>
                  <a:txBody>
                    <a:bodyPr/>
                    <a:lstStyle/>
                    <a:p>
                      <a:r>
                        <a:rPr lang="en-GB" sz="1000" b="1" dirty="0"/>
                        <a:t>Gender roles</a:t>
                      </a:r>
                      <a:endParaRPr lang="en-GB" sz="1000" b="1" dirty="0">
                        <a:latin typeface="Avenir Next LT Pro" panose="020B05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1000" dirty="0"/>
                        <a:t>Our expectations of each gender can influence our likelihood to access services. Men may be less likely to seek support for mental health issues where women may not access healthcare for ‘embarrassing’ issues. </a:t>
                      </a:r>
                      <a:endParaRPr lang="en-GB" sz="1000" dirty="0">
                        <a:latin typeface="Avenir Next LT Pro" panose="020B05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99824352"/>
                  </a:ext>
                </a:extLst>
              </a:tr>
            </a:tbl>
          </a:graphicData>
        </a:graphic>
      </p:graphicFrame>
      <p:graphicFrame>
        <p:nvGraphicFramePr>
          <p:cNvPr id="7" name="Table 7">
            <a:extLst>
              <a:ext uri="{FF2B5EF4-FFF2-40B4-BE49-F238E27FC236}">
                <a16:creationId xmlns:a16="http://schemas.microsoft.com/office/drawing/2014/main" id="{F39492D8-6691-EFC3-2F00-A94712A41541}"/>
              </a:ext>
            </a:extLst>
          </p:cNvPr>
          <p:cNvGraphicFramePr>
            <a:graphicFrameLocks noGrp="1"/>
          </p:cNvGraphicFramePr>
          <p:nvPr/>
        </p:nvGraphicFramePr>
        <p:xfrm>
          <a:off x="145002" y="4163173"/>
          <a:ext cx="5461469" cy="2473040"/>
        </p:xfrm>
        <a:graphic>
          <a:graphicData uri="http://schemas.openxmlformats.org/drawingml/2006/table">
            <a:tbl>
              <a:tblPr firstRow="1" bandRow="1">
                <a:tableStyleId>{7E9639D4-E3E2-4D34-9284-5A2195B3D0D7}</a:tableStyleId>
              </a:tblPr>
              <a:tblGrid>
                <a:gridCol w="1277398">
                  <a:extLst>
                    <a:ext uri="{9D8B030D-6E8A-4147-A177-3AD203B41FA5}">
                      <a16:colId xmlns:a16="http://schemas.microsoft.com/office/drawing/2014/main" val="3377334753"/>
                    </a:ext>
                  </a:extLst>
                </a:gridCol>
                <a:gridCol w="1834401">
                  <a:extLst>
                    <a:ext uri="{9D8B030D-6E8A-4147-A177-3AD203B41FA5}">
                      <a16:colId xmlns:a16="http://schemas.microsoft.com/office/drawing/2014/main" val="680561644"/>
                    </a:ext>
                  </a:extLst>
                </a:gridCol>
                <a:gridCol w="2349670">
                  <a:extLst>
                    <a:ext uri="{9D8B030D-6E8A-4147-A177-3AD203B41FA5}">
                      <a16:colId xmlns:a16="http://schemas.microsoft.com/office/drawing/2014/main" val="2537105242"/>
                    </a:ext>
                  </a:extLst>
                </a:gridCol>
              </a:tblGrid>
              <a:tr h="248000">
                <a:tc gridSpan="3">
                  <a:txBody>
                    <a:bodyPr/>
                    <a:lstStyle/>
                    <a:p>
                      <a:r>
                        <a:rPr lang="en-GB" sz="900" dirty="0"/>
                        <a:t>Box D: Relationship Changes</a:t>
                      </a:r>
                      <a:endParaRPr lang="en-GB" sz="900" dirty="0">
                        <a:latin typeface="Avenir Next LT Pro" panose="020B05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GB"/>
                    </a:p>
                  </a:txBody>
                  <a:tcPr/>
                </a:tc>
                <a:tc hMerge="1">
                  <a:txBody>
                    <a:bodyPr/>
                    <a:lstStyle/>
                    <a:p>
                      <a:endParaRPr lang="en-GB" dirty="0"/>
                    </a:p>
                  </a:txBody>
                  <a:tcPr/>
                </a:tc>
                <a:extLst>
                  <a:ext uri="{0D108BD9-81ED-4DB2-BD59-A6C34878D82A}">
                    <a16:rowId xmlns:a16="http://schemas.microsoft.com/office/drawing/2014/main" val="1887986973"/>
                  </a:ext>
                </a:extLst>
              </a:tr>
              <a:tr h="370840">
                <a:tc>
                  <a:txBody>
                    <a:bodyPr/>
                    <a:lstStyle/>
                    <a:p>
                      <a:r>
                        <a:rPr lang="en-GB" sz="900" b="1" dirty="0"/>
                        <a:t>Change to relationship</a:t>
                      </a:r>
                      <a:endParaRPr lang="en-GB" sz="900" b="1" dirty="0">
                        <a:latin typeface="Avenir Next LT Pro" panose="020B05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900" b="1" dirty="0"/>
                        <a:t>Impacts on emotional wellbeing</a:t>
                      </a:r>
                      <a:endParaRPr lang="en-GB" sz="900" b="1" dirty="0">
                        <a:latin typeface="Avenir Next LT Pro" panose="020B05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900" b="1" dirty="0"/>
                        <a:t>Impacts on social wellbeing</a:t>
                      </a:r>
                      <a:endParaRPr lang="en-GB" sz="900" b="1" dirty="0">
                        <a:latin typeface="Avenir Next LT Pro" panose="020B05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06923098"/>
                  </a:ext>
                </a:extLst>
              </a:tr>
              <a:tr h="370840">
                <a:tc>
                  <a:txBody>
                    <a:bodyPr/>
                    <a:lstStyle/>
                    <a:p>
                      <a:r>
                        <a:rPr lang="en-GB" sz="900" b="1" dirty="0"/>
                        <a:t>Bereavement</a:t>
                      </a:r>
                      <a:endParaRPr lang="en-GB" sz="900" b="1" dirty="0">
                        <a:latin typeface="Avenir Next LT Pro" panose="020B05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900" dirty="0"/>
                        <a:t>Sense of loss and grief.</a:t>
                      </a:r>
                      <a:endParaRPr lang="en-GB" sz="900" dirty="0">
                        <a:latin typeface="Avenir Next LT Pro" panose="020B05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900" dirty="0"/>
                        <a:t>Social isolation. Change in role. </a:t>
                      </a:r>
                      <a:endParaRPr lang="en-GB" sz="900" dirty="0">
                        <a:latin typeface="Avenir Next LT Pro" panose="020B05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97549950"/>
                  </a:ext>
                </a:extLst>
              </a:tr>
              <a:tr h="370840">
                <a:tc>
                  <a:txBody>
                    <a:bodyPr/>
                    <a:lstStyle/>
                    <a:p>
                      <a:r>
                        <a:rPr lang="en-GB" sz="900" b="1" dirty="0"/>
                        <a:t>New relationship</a:t>
                      </a:r>
                      <a:endParaRPr lang="en-GB" sz="900" b="1" dirty="0">
                        <a:latin typeface="Avenir Next LT Pro" panose="020B05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900" dirty="0"/>
                        <a:t>Increased self-esteem. Intimate feelings.</a:t>
                      </a:r>
                      <a:endParaRPr lang="en-GB" sz="900" dirty="0">
                        <a:latin typeface="Avenir Next LT Pro" panose="020B05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900" dirty="0"/>
                        <a:t>New social circles. Changes in social experiences.</a:t>
                      </a:r>
                      <a:endParaRPr lang="en-GB" sz="900" dirty="0">
                        <a:latin typeface="Avenir Next LT Pro" panose="020B05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43803216"/>
                  </a:ext>
                </a:extLst>
              </a:tr>
              <a:tr h="370840">
                <a:tc>
                  <a:txBody>
                    <a:bodyPr/>
                    <a:lstStyle/>
                    <a:p>
                      <a:r>
                        <a:rPr lang="en-GB" sz="900" b="1" dirty="0"/>
                        <a:t>Marriage</a:t>
                      </a:r>
                      <a:endParaRPr lang="en-GB" sz="900" b="1" dirty="0">
                        <a:latin typeface="Avenir Next LT Pro" panose="020B05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900" dirty="0"/>
                        <a:t>Increased sense of security.</a:t>
                      </a:r>
                      <a:endParaRPr lang="en-GB" sz="900" dirty="0">
                        <a:latin typeface="Avenir Next LT Pro" panose="020B05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900" dirty="0"/>
                        <a:t>Reduced friendships. Commitment. </a:t>
                      </a:r>
                      <a:endParaRPr lang="en-GB" sz="900" dirty="0">
                        <a:latin typeface="Avenir Next LT Pro" panose="020B05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04490994"/>
                  </a:ext>
                </a:extLst>
              </a:tr>
              <a:tr h="370840">
                <a:tc>
                  <a:txBody>
                    <a:bodyPr/>
                    <a:lstStyle/>
                    <a:p>
                      <a:r>
                        <a:rPr lang="en-GB" sz="900" b="1" dirty="0"/>
                        <a:t>Divorce</a:t>
                      </a:r>
                      <a:endParaRPr lang="en-GB" sz="900" b="1" dirty="0">
                        <a:latin typeface="Avenir Next LT Pro" panose="020B05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900" dirty="0"/>
                        <a:t>Reduced self-esteem. </a:t>
                      </a:r>
                      <a:endParaRPr lang="en-GB" sz="900" dirty="0">
                        <a:latin typeface="Avenir Next LT Pro" panose="020B05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900" dirty="0"/>
                        <a:t>New social relationships. Loneliness.</a:t>
                      </a:r>
                      <a:endParaRPr lang="en-GB" sz="900" dirty="0">
                        <a:latin typeface="Avenir Next LT Pro" panose="020B05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30341162"/>
                  </a:ext>
                </a:extLst>
              </a:tr>
              <a:tr h="370840">
                <a:tc>
                  <a:txBody>
                    <a:bodyPr/>
                    <a:lstStyle/>
                    <a:p>
                      <a:r>
                        <a:rPr lang="en-GB" sz="900" b="1" dirty="0"/>
                        <a:t>Parenthood</a:t>
                      </a:r>
                      <a:endParaRPr lang="en-GB" sz="900" b="1" dirty="0">
                        <a:latin typeface="Avenir Next LT Pro" panose="020B05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900" dirty="0"/>
                        <a:t>Stress and anxiety. Post Natal Depression.</a:t>
                      </a:r>
                      <a:endParaRPr lang="en-GB" sz="900" dirty="0">
                        <a:latin typeface="Avenir Next LT Pro" panose="020B05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900" dirty="0"/>
                        <a:t>New role as parent. See less of friends. </a:t>
                      </a:r>
                      <a:endParaRPr lang="en-GB" sz="900" dirty="0">
                        <a:latin typeface="Avenir Next LT Pro" panose="020B05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0498799"/>
                  </a:ext>
                </a:extLst>
              </a:tr>
            </a:tbl>
          </a:graphicData>
        </a:graphic>
      </p:graphicFrame>
      <p:graphicFrame>
        <p:nvGraphicFramePr>
          <p:cNvPr id="12" name="Table 12">
            <a:extLst>
              <a:ext uri="{FF2B5EF4-FFF2-40B4-BE49-F238E27FC236}">
                <a16:creationId xmlns:a16="http://schemas.microsoft.com/office/drawing/2014/main" id="{37BFE7DC-F63C-8CDB-5F2B-5D4988C5148E}"/>
              </a:ext>
            </a:extLst>
          </p:cNvPr>
          <p:cNvGraphicFramePr>
            <a:graphicFrameLocks noGrp="1"/>
          </p:cNvGraphicFramePr>
          <p:nvPr/>
        </p:nvGraphicFramePr>
        <p:xfrm>
          <a:off x="5689599" y="4116993"/>
          <a:ext cx="6248525" cy="2260600"/>
        </p:xfrm>
        <a:graphic>
          <a:graphicData uri="http://schemas.openxmlformats.org/drawingml/2006/table">
            <a:tbl>
              <a:tblPr firstRow="1" bandRow="1">
                <a:tableStyleId>{7E9639D4-E3E2-4D34-9284-5A2195B3D0D7}</a:tableStyleId>
              </a:tblPr>
              <a:tblGrid>
                <a:gridCol w="949412">
                  <a:extLst>
                    <a:ext uri="{9D8B030D-6E8A-4147-A177-3AD203B41FA5}">
                      <a16:colId xmlns:a16="http://schemas.microsoft.com/office/drawing/2014/main" val="1156606738"/>
                    </a:ext>
                  </a:extLst>
                </a:gridCol>
                <a:gridCol w="5299113">
                  <a:extLst>
                    <a:ext uri="{9D8B030D-6E8A-4147-A177-3AD203B41FA5}">
                      <a16:colId xmlns:a16="http://schemas.microsoft.com/office/drawing/2014/main" val="1330806181"/>
                    </a:ext>
                  </a:extLst>
                </a:gridCol>
              </a:tblGrid>
              <a:tr h="370840">
                <a:tc gridSpan="2">
                  <a:txBody>
                    <a:bodyPr/>
                    <a:lstStyle/>
                    <a:p>
                      <a:r>
                        <a:rPr lang="en-GB" sz="1000" dirty="0"/>
                        <a:t>Box E: Physical diseases</a:t>
                      </a:r>
                      <a:endParaRPr lang="en-GB" sz="1000" dirty="0">
                        <a:latin typeface="Avenir Next LT Pro" panose="020B05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GB" dirty="0"/>
                    </a:p>
                  </a:txBody>
                  <a:tcPr/>
                </a:tc>
                <a:extLst>
                  <a:ext uri="{0D108BD9-81ED-4DB2-BD59-A6C34878D82A}">
                    <a16:rowId xmlns:a16="http://schemas.microsoft.com/office/drawing/2014/main" val="2010696275"/>
                  </a:ext>
                </a:extLst>
              </a:tr>
              <a:tr h="370840">
                <a:tc>
                  <a:txBody>
                    <a:bodyPr/>
                    <a:lstStyle/>
                    <a:p>
                      <a:r>
                        <a:rPr lang="en-GB" sz="1000" b="1" dirty="0"/>
                        <a:t>Type 2 Diabetes</a:t>
                      </a:r>
                      <a:endParaRPr lang="en-GB" sz="1000" b="1" dirty="0">
                        <a:latin typeface="Avenir Next LT Pro" panose="020B05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1000" dirty="0"/>
                        <a:t>A chronic condition where the pancreas makes insulin which is ineffective in controlling the blood sugars in the body. Therefore the sugars keep rising. Mainly caused by a poor diet but can be a genetic predisposition. </a:t>
                      </a:r>
                      <a:endParaRPr lang="en-GB" sz="1000" dirty="0">
                        <a:latin typeface="Avenir Next LT Pro" panose="020B05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07762385"/>
                  </a:ext>
                </a:extLst>
              </a:tr>
              <a:tr h="370840">
                <a:tc>
                  <a:txBody>
                    <a:bodyPr/>
                    <a:lstStyle/>
                    <a:p>
                      <a:r>
                        <a:rPr lang="en-GB" sz="1000" b="1" dirty="0"/>
                        <a:t>High Blood Pressure</a:t>
                      </a:r>
                      <a:endParaRPr lang="en-GB" sz="1000" b="1" dirty="0">
                        <a:latin typeface="Avenir Next LT Pro" panose="020B05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1000" dirty="0"/>
                        <a:t>Caused by atherosclerosis, where the arteries become narrowed making it harder for blood cells to pass through. Can lead to blood clots, heart attack and strokes. Known as the ‘silent killer’.</a:t>
                      </a:r>
                      <a:endParaRPr lang="en-GB" sz="1000" dirty="0">
                        <a:latin typeface="Avenir Next LT Pro" panose="020B05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45380390"/>
                  </a:ext>
                </a:extLst>
              </a:tr>
              <a:tr h="370840">
                <a:tc>
                  <a:txBody>
                    <a:bodyPr/>
                    <a:lstStyle/>
                    <a:p>
                      <a:r>
                        <a:rPr lang="en-GB" sz="1000" b="1" dirty="0"/>
                        <a:t>Stroke</a:t>
                      </a:r>
                      <a:endParaRPr lang="en-GB" sz="1000" b="1" dirty="0">
                        <a:latin typeface="Avenir Next LT Pro" panose="020B05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1000" dirty="0"/>
                        <a:t>Caused by high blood pressure or blood clots that occur in the brain. When oxygenated blood cannot get to parts of the brain following a stroke there is cell damage. </a:t>
                      </a:r>
                      <a:endParaRPr lang="en-GB" sz="1000" dirty="0">
                        <a:latin typeface="Avenir Next LT Pro" panose="020B05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60344095"/>
                  </a:ext>
                </a:extLst>
              </a:tr>
              <a:tr h="370840">
                <a:tc>
                  <a:txBody>
                    <a:bodyPr/>
                    <a:lstStyle/>
                    <a:p>
                      <a:r>
                        <a:rPr lang="en-GB" sz="1000" b="1" dirty="0"/>
                        <a:t>Cancer</a:t>
                      </a:r>
                      <a:endParaRPr lang="en-GB" sz="1000" b="1" dirty="0">
                        <a:latin typeface="Avenir Next LT Pro" panose="020B05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1000" dirty="0"/>
                        <a:t>Tumours grow in different parts of the body and attack them in performing their functions. Most commonly a lifestyle disease causes by carcinogens. Some people may be genetically predisposed to come cancers e.g. breast cancer. </a:t>
                      </a:r>
                      <a:endParaRPr lang="en-GB" sz="1000" dirty="0">
                        <a:latin typeface="Avenir Next LT Pro" panose="020B05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60659509"/>
                  </a:ext>
                </a:extLst>
              </a:tr>
            </a:tbl>
          </a:graphicData>
        </a:graphic>
      </p:graphicFrame>
    </p:spTree>
    <p:extLst>
      <p:ext uri="{BB962C8B-B14F-4D97-AF65-F5344CB8AC3E}">
        <p14:creationId xmlns:p14="http://schemas.microsoft.com/office/powerpoint/2010/main" val="254240732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TotalTime>
  <Words>736</Words>
  <Application>Microsoft Office PowerPoint</Application>
  <PresentationFormat>Widescreen</PresentationFormat>
  <Paragraphs>78</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Avenir Next LT Pro</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Lauren Orr</dc:creator>
  <cp:lastModifiedBy>Lauren Orr</cp:lastModifiedBy>
  <cp:revision>1</cp:revision>
  <dcterms:created xsi:type="dcterms:W3CDTF">2022-09-26T07:33:30Z</dcterms:created>
  <dcterms:modified xsi:type="dcterms:W3CDTF">2022-09-26T07:38:05Z</dcterms:modified>
</cp:coreProperties>
</file>