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56" r:id="rId2"/>
    <p:sldId id="270" r:id="rId3"/>
    <p:sldId id="258" r:id="rId4"/>
    <p:sldId id="264" r:id="rId5"/>
    <p:sldId id="266" r:id="rId6"/>
    <p:sldId id="267" r:id="rId7"/>
    <p:sldId id="268" r:id="rId8"/>
    <p:sldId id="259" r:id="rId9"/>
    <p:sldId id="269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Pepper" initials="JP" lastIdx="1" clrIdx="0">
    <p:extLst>
      <p:ext uri="{19B8F6BF-5375-455C-9EA6-DF929625EA0E}">
        <p15:presenceInfo xmlns:p15="http://schemas.microsoft.com/office/powerpoint/2012/main" userId="S::Jessica.Pepper@manor.ttct.co.uk::a80a5488-3070-41fd-863d-dfe57d2fa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7627-77F3-424B-A852-6B406519C7F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B5BC7-D952-42C2-9413-D267606B7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6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-magic-hotel.com/en/welcome-to-magic-circu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Page 5 in hand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3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Welcome to the Grand Magic Hotel at Disneyland Paris in Marne La </a:t>
            </a:r>
            <a:r>
              <a:rPr lang="en-GB" dirty="0" err="1">
                <a:hlinkClick r:id="rId3"/>
              </a:rPr>
              <a:t>Vallée</a:t>
            </a:r>
            <a:r>
              <a:rPr lang="en-GB" dirty="0">
                <a:hlinkClick r:id="rId3"/>
              </a:rPr>
              <a:t> (grand-magic-hotel.com)</a:t>
            </a:r>
            <a:endParaRPr lang="en-GB" dirty="0"/>
          </a:p>
          <a:p>
            <a:r>
              <a:rPr lang="en-GB" dirty="0"/>
              <a:t>Swimming things may be needed dependant on the hotel we choose to stay at as we may offer students a chance to relax one evening in the pool back at the hotel before tea/bed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Page 5 in hand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2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5109-0D90-71E5-6FC5-F3AC8291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B8D63-2E17-971D-F20A-A51499EA4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0D07D-79A2-AAEE-7CC0-88E7CEDC5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Page 5 in hand out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5016-9EAC-BFD3-64AB-A2A94C512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4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35D19-5008-F370-7BD2-3BC196C7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0E476-38CA-85DE-11EA-B58BFC591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535D5-6FF9-F582-BEF4-0B6D7517A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Page 5 in hand out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F4B8A-0C9B-A248-F25E-36CA1AA5C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5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633AA-44C5-3838-8C64-950827668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215CC-5B8C-0C8A-486C-B498F0D87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F9E37-D211-1066-74E8-375DCD90F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Page 5 in hand out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EBDF-064D-989F-025E-BAFC5130D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3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withing current YR 9 will ONLY be given a place if D&amp;T is chosen as one of their GCSE options due to the nature of the trip; this will also be the same for YR 8’s.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1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withing current YR 9 will ONLY be given a place if D&amp;T is chosen as one of their GCSE options due to the nature of the trip; this will also be the same for YR 8’s.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B5BC7-D952-42C2-9413-D267606B72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3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nhs.uk/using-the-nhs/healthcare-abroad/apply-for-a-free-uk-global-health-insurance-card-ghic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37D2F59-319C-4435-B2E2-6AE60A4F7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F4046A-4981-4863-B165-152FBF7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132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E0860-7DE8-42E6-881C-DA510A4A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D&amp;T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Disneyland Paris Residential January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FCA8-C4C1-4D8B-9139-1DB2AD748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Parent Information evening with 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Miss Pepper &amp; Visit Staff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5206A06-3741-4597-A321-66F7A996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ips for Staying Warm and Cozy at Disneyland Paris in the Winter | Disney  Parks Blog">
            <a:extLst>
              <a:ext uri="{FF2B5EF4-FFF2-40B4-BE49-F238E27FC236}">
                <a16:creationId xmlns:a16="http://schemas.microsoft.com/office/drawing/2014/main" id="{303F287D-FFD3-47B5-89AF-9EB690EEA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36123"/>
          <a:stretch/>
        </p:blipFill>
        <p:spPr bwMode="auto">
          <a:xfrm>
            <a:off x="7924800" y="10"/>
            <a:ext cx="4267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9BCF989-255A-4CF6-AC6C-F7E46020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3B6CD95-D4DD-40EB-9FBB-C1323608C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PE Kit Information » The Manor Academy">
            <a:extLst>
              <a:ext uri="{FF2B5EF4-FFF2-40B4-BE49-F238E27FC236}">
                <a16:creationId xmlns:a16="http://schemas.microsoft.com/office/drawing/2014/main" id="{40CC321D-EB55-4835-A796-4161D0AA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2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793D28C7-49AE-4D5A-BDD6-C632CDB4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24C18C-8FE1-4D49-8C64-F80F8E136F30}"/>
              </a:ext>
            </a:extLst>
          </p:cNvPr>
          <p:cNvSpPr txBox="1">
            <a:spLocks/>
          </p:cNvSpPr>
          <p:nvPr/>
        </p:nvSpPr>
        <p:spPr>
          <a:xfrm>
            <a:off x="1429158" y="392711"/>
            <a:ext cx="9666932" cy="78143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Safety </a:t>
            </a:r>
            <a:r>
              <a:rPr lang="en-GB" dirty="0">
                <a:solidFill>
                  <a:srgbClr val="469AA3"/>
                </a:solidFill>
              </a:rPr>
              <a:t>–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00BCA-97AD-4F07-8E09-BEBE90BE486E}"/>
              </a:ext>
            </a:extLst>
          </p:cNvPr>
          <p:cNvSpPr txBox="1"/>
          <p:nvPr/>
        </p:nvSpPr>
        <p:spPr>
          <a:xfrm>
            <a:off x="188851" y="1343025"/>
            <a:ext cx="1181429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000" b="1" i="0" u="none" strike="noStrike" dirty="0">
                <a:solidFill>
                  <a:srgbClr val="469AA3"/>
                </a:solidFill>
                <a:effectLst/>
              </a:rPr>
              <a:t>Due to the nature of the trip, safety is paramount for both staff and students, therefore the following procedures are in place so that this can be adhered to; </a:t>
            </a:r>
          </a:p>
          <a:p>
            <a:pPr algn="l" rtl="0" fontAlgn="base"/>
            <a:endParaRPr lang="en-GB" sz="2000" b="1" dirty="0">
              <a:solidFill>
                <a:srgbClr val="469AA3"/>
              </a:solidFill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1" i="0" strike="noStrike" dirty="0">
                <a:solidFill>
                  <a:srgbClr val="469AA3"/>
                </a:solidFill>
                <a:effectLst/>
              </a:rPr>
              <a:t>Expectations of student’s behaviour on the trip will be the same as expected on the school site if not higher as they will be representing the school abroad; any problems surrounding behaviour will be dealt with on return to school after the residential.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469AA3"/>
              </a:solidFill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9AA3"/>
                </a:solidFill>
              </a:rPr>
              <a:t>Students will be registered throughout the trip with a selected teacher; students will be allocated a teacher who will be there “go to” person throughout the trip; contact information of their teacher will be given to the students if they need to make contact whilst on the trip.</a:t>
            </a:r>
          </a:p>
          <a:p>
            <a:pPr algn="l" rtl="0" fontAlgn="base"/>
            <a:endParaRPr lang="en-GB" sz="2000" b="1" dirty="0">
              <a:solidFill>
                <a:srgbClr val="469AA3"/>
              </a:solidFill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9AA3"/>
                </a:solidFill>
              </a:rPr>
              <a:t>A member of staff on the trip will be both First Aid and Safe-Guarding trained in the instance that an event should occur that we should need someone within either of these areas.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469AA3"/>
              </a:solidFill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9AA3"/>
                </a:solidFill>
              </a:rPr>
              <a:t>Travel insurance is provided by the travel company; however, it is advised that all students have </a:t>
            </a:r>
          </a:p>
          <a:p>
            <a:pPr algn="l" rtl="0" fontAlgn="base"/>
            <a:r>
              <a:rPr lang="en-GB" sz="2000" b="1" dirty="0">
                <a:solidFill>
                  <a:srgbClr val="469AA3"/>
                </a:solidFill>
              </a:rPr>
              <a:t>     an EHIC/GHIC card in the instance of health care needing to be paid for in France – these are</a:t>
            </a:r>
          </a:p>
          <a:p>
            <a:pPr algn="l" rtl="0" fontAlgn="base"/>
            <a:r>
              <a:rPr lang="en-GB" sz="2000" b="1" dirty="0">
                <a:solidFill>
                  <a:srgbClr val="469AA3"/>
                </a:solidFill>
              </a:rPr>
              <a:t>     free and can be applied for on the Gov website.  </a:t>
            </a:r>
            <a:endParaRPr lang="en-US" sz="2000" b="1" i="0" dirty="0">
              <a:solidFill>
                <a:srgbClr val="469AA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29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37D2F59-319C-4435-B2E2-6AE60A4F7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F4046A-4981-4863-B165-152FBF7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132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E0860-7DE8-42E6-881C-DA510A4A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D&amp;T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Disneyland Paris Residential January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FCA8-C4C1-4D8B-9139-1DB2AD748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Questions?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5206A06-3741-4597-A321-66F7A996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ips for Staying Warm and Cozy at Disneyland Paris in the Winter | Disney  Parks Blog">
            <a:extLst>
              <a:ext uri="{FF2B5EF4-FFF2-40B4-BE49-F238E27FC236}">
                <a16:creationId xmlns:a16="http://schemas.microsoft.com/office/drawing/2014/main" id="{303F287D-FFD3-47B5-89AF-9EB690EEA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36123"/>
          <a:stretch/>
        </p:blipFill>
        <p:spPr bwMode="auto">
          <a:xfrm>
            <a:off x="7924800" y="10"/>
            <a:ext cx="4267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9BCF989-255A-4CF6-AC6C-F7E46020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3B6CD95-D4DD-40EB-9FBB-C1323608C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PE Kit Information » The Manor Academy">
            <a:extLst>
              <a:ext uri="{FF2B5EF4-FFF2-40B4-BE49-F238E27FC236}">
                <a16:creationId xmlns:a16="http://schemas.microsoft.com/office/drawing/2014/main" id="{40CC321D-EB55-4835-A796-4161D0AA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1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CAB6F845-9423-43DF-9033-463AB4FE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09F9B3-6932-42F1-9D7F-749FD42376FC}"/>
              </a:ext>
            </a:extLst>
          </p:cNvPr>
          <p:cNvSpPr txBox="1">
            <a:spLocks/>
          </p:cNvSpPr>
          <p:nvPr/>
        </p:nvSpPr>
        <p:spPr>
          <a:xfrm>
            <a:off x="1429158" y="470418"/>
            <a:ext cx="9666932" cy="14841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Staff - </a:t>
            </a:r>
            <a:endParaRPr lang="en-GB" dirty="0">
              <a:solidFill>
                <a:srgbClr val="469AA3"/>
              </a:solidFill>
            </a:endParaRPr>
          </a:p>
        </p:txBody>
      </p:sp>
      <p:pic>
        <p:nvPicPr>
          <p:cNvPr id="16" name="Picture 2" descr="Disneyland Paris (Marne-la-Vallee) - All You Need to Know BEFORE You Go">
            <a:extLst>
              <a:ext uri="{FF2B5EF4-FFF2-40B4-BE49-F238E27FC236}">
                <a16:creationId xmlns:a16="http://schemas.microsoft.com/office/drawing/2014/main" id="{261CB07A-4225-4A5E-BEEC-B27DFA365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11552" b="-2"/>
          <a:stretch/>
        </p:blipFill>
        <p:spPr bwMode="auto">
          <a:xfrm>
            <a:off x="7671588" y="470418"/>
            <a:ext cx="3978634" cy="42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53BB-945F-2F58-D9C0-84BD744A49CA}"/>
              </a:ext>
            </a:extLst>
          </p:cNvPr>
          <p:cNvSpPr txBox="1"/>
          <p:nvPr/>
        </p:nvSpPr>
        <p:spPr>
          <a:xfrm>
            <a:off x="161731" y="1015948"/>
            <a:ext cx="759764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/>
          </a:p>
          <a:p>
            <a:r>
              <a:rPr lang="en-US" sz="2400" dirty="0"/>
              <a:t>Miss Pepper – Group Lead 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Hibbard – First Aider 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Kerry -  Head Teacher and Safeguarding Lead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Miller – Vast amount of trip experience </a:t>
            </a:r>
          </a:p>
          <a:p>
            <a:r>
              <a:rPr lang="en-US" sz="2400" dirty="0" err="1"/>
              <a:t>Mr</a:t>
            </a:r>
            <a:r>
              <a:rPr lang="en-US" sz="2400" dirty="0"/>
              <a:t> Parnham – Vast amount of trip experience </a:t>
            </a:r>
          </a:p>
          <a:p>
            <a:r>
              <a:rPr lang="en-US" sz="2400" dirty="0" err="1"/>
              <a:t>Mr</a:t>
            </a:r>
            <a:r>
              <a:rPr lang="en-US" sz="2400" dirty="0"/>
              <a:t> Vaughn – First Aider and vast amount of trip experience </a:t>
            </a:r>
          </a:p>
          <a:p>
            <a:endParaRPr lang="en-US" sz="2400" dirty="0"/>
          </a:p>
          <a:p>
            <a:r>
              <a:rPr lang="en-US" sz="2400" dirty="0"/>
              <a:t>The group of staff have been hand picked accordingly</a:t>
            </a:r>
          </a:p>
          <a:p>
            <a:r>
              <a:rPr lang="en-US" sz="2400" dirty="0"/>
              <a:t>To the needs of the trust’s residential requirements, experience and specialisms. </a:t>
            </a:r>
          </a:p>
        </p:txBody>
      </p:sp>
    </p:spTree>
    <p:extLst>
      <p:ext uri="{BB962C8B-B14F-4D97-AF65-F5344CB8AC3E}">
        <p14:creationId xmlns:p14="http://schemas.microsoft.com/office/powerpoint/2010/main" val="166921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95EC-1378-4AD1-A41B-C5DB8DB46552}"/>
              </a:ext>
            </a:extLst>
          </p:cNvPr>
          <p:cNvSpPr txBox="1">
            <a:spLocks/>
          </p:cNvSpPr>
          <p:nvPr/>
        </p:nvSpPr>
        <p:spPr>
          <a:xfrm>
            <a:off x="1346965" y="338138"/>
            <a:ext cx="7701786" cy="111918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Hotel Options – </a:t>
            </a:r>
            <a:r>
              <a:rPr lang="en-GB" dirty="0">
                <a:solidFill>
                  <a:srgbClr val="469AA3"/>
                </a:solidFill>
              </a:rPr>
              <a:t>Dependant on Numbers/Availability</a:t>
            </a:r>
          </a:p>
        </p:txBody>
      </p:sp>
      <p:pic>
        <p:nvPicPr>
          <p:cNvPr id="3" name="Picture 2" descr="PE Kit Information » The Manor Academy">
            <a:extLst>
              <a:ext uri="{FF2B5EF4-FFF2-40B4-BE49-F238E27FC236}">
                <a16:creationId xmlns:a16="http://schemas.microsoft.com/office/drawing/2014/main" id="{319470A8-B71C-4E39-B9C8-4D57B609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3E9ADAF-B3C8-4A0F-B89B-E9B2B276FB2F}"/>
              </a:ext>
            </a:extLst>
          </p:cNvPr>
          <p:cNvSpPr txBox="1">
            <a:spLocks/>
          </p:cNvSpPr>
          <p:nvPr/>
        </p:nvSpPr>
        <p:spPr>
          <a:xfrm>
            <a:off x="237290" y="1571624"/>
            <a:ext cx="7701786" cy="4948237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400" b="1" u="sng" dirty="0">
                <a:solidFill>
                  <a:srgbClr val="469AA3"/>
                </a:solidFill>
              </a:rPr>
              <a:t>Grand Magic – </a:t>
            </a:r>
          </a:p>
          <a:p>
            <a:pPr marL="0" indent="0">
              <a:buNone/>
            </a:pPr>
            <a:r>
              <a:rPr lang="en-GB" sz="3400" b="1" dirty="0">
                <a:solidFill>
                  <a:srgbClr val="469AA3"/>
                </a:solidFill>
              </a:rPr>
              <a:t>The Grand Magic hotel is situated on park grounds and are a short 5 minute shuttle bus journey (no extra cost) from the park gates; the cost of the shuttle bus is included in the trip’s price so no additional cost will be charged for this. </a:t>
            </a:r>
          </a:p>
          <a:p>
            <a:pPr marL="0" indent="0">
              <a:buNone/>
            </a:pPr>
            <a:r>
              <a:rPr lang="en-GB" sz="3400" b="1" dirty="0">
                <a:solidFill>
                  <a:srgbClr val="469AA3"/>
                </a:solidFill>
              </a:rPr>
              <a:t>Hotel rooms will be allocated two/three students of the same sex per room which has now been done by Miss Pepper – if you're unsure who you are </a:t>
            </a:r>
            <a:r>
              <a:rPr lang="en-GB" sz="3400" b="1" dirty="0" err="1">
                <a:solidFill>
                  <a:srgbClr val="469AA3"/>
                </a:solidFill>
              </a:rPr>
              <a:t>sharring</a:t>
            </a:r>
            <a:r>
              <a:rPr lang="en-GB" sz="3400" b="1" dirty="0">
                <a:solidFill>
                  <a:srgbClr val="469AA3"/>
                </a:solidFill>
              </a:rPr>
              <a:t> with please stay behind at the end and ask :) </a:t>
            </a:r>
          </a:p>
          <a:p>
            <a:pPr marL="0" indent="0">
              <a:buNone/>
            </a:pPr>
            <a:r>
              <a:rPr lang="en-GB" sz="3400" b="1" dirty="0">
                <a:solidFill>
                  <a:srgbClr val="469AA3"/>
                </a:solidFill>
              </a:rPr>
              <a:t> </a:t>
            </a:r>
            <a:endParaRPr lang="en-GB" sz="2800" b="1" dirty="0">
              <a:solidFill>
                <a:srgbClr val="469AA3"/>
              </a:solidFill>
            </a:endParaRPr>
          </a:p>
          <a:p>
            <a:pPr marL="0" indent="0">
              <a:buNone/>
            </a:pPr>
            <a:endParaRPr lang="en-GB" sz="3200" b="1" u="sng" dirty="0">
              <a:solidFill>
                <a:srgbClr val="0070C0"/>
              </a:solidFill>
            </a:endParaRPr>
          </a:p>
          <a:p>
            <a:endParaRPr lang="en-GB" sz="2800" b="1" dirty="0">
              <a:solidFill>
                <a:srgbClr val="469AA3"/>
              </a:solidFill>
            </a:endParaRPr>
          </a:p>
        </p:txBody>
      </p:sp>
      <p:pic>
        <p:nvPicPr>
          <p:cNvPr id="4100" name="Picture 4" descr="Welcome to the Grand Magic Hotel at Disneyland Paris in Marne La Vallée">
            <a:extLst>
              <a:ext uri="{FF2B5EF4-FFF2-40B4-BE49-F238E27FC236}">
                <a16:creationId xmlns:a16="http://schemas.microsoft.com/office/drawing/2014/main" id="{26E46878-6C5B-468F-A80D-16789674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77" y="896938"/>
            <a:ext cx="3556593" cy="23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4C2BC-30A7-4ECA-BE38-9D554E137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858" t="24212" r="9222" b="9305"/>
          <a:stretch/>
        </p:blipFill>
        <p:spPr>
          <a:xfrm>
            <a:off x="297003" y="527797"/>
            <a:ext cx="8158853" cy="599202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7F6D97-C52C-4CF3-88E7-EAD6214A7D4C}"/>
              </a:ext>
            </a:extLst>
          </p:cNvPr>
          <p:cNvCxnSpPr>
            <a:cxnSpLocks/>
          </p:cNvCxnSpPr>
          <p:nvPr/>
        </p:nvCxnSpPr>
        <p:spPr>
          <a:xfrm flipH="1">
            <a:off x="6401372" y="2204035"/>
            <a:ext cx="2349297" cy="1553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CCD3E3-9F2E-461E-8279-30840DFC0FB8}"/>
              </a:ext>
            </a:extLst>
          </p:cNvPr>
          <p:cNvSpPr txBox="1"/>
          <p:nvPr/>
        </p:nvSpPr>
        <p:spPr>
          <a:xfrm>
            <a:off x="8557629" y="3337958"/>
            <a:ext cx="344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Grand Magic Hotel</a:t>
            </a:r>
          </a:p>
        </p:txBody>
      </p:sp>
      <p:pic>
        <p:nvPicPr>
          <p:cNvPr id="5" name="Picture 4" descr="Le Grand Magic Hotel | Paris 2023 UPDATED DEALS £105, HD Photos &amp; Reviews">
            <a:extLst>
              <a:ext uri="{FF2B5EF4-FFF2-40B4-BE49-F238E27FC236}">
                <a16:creationId xmlns:a16="http://schemas.microsoft.com/office/drawing/2014/main" id="{53729BE7-C945-C136-24E0-BF9F08482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450" y="3746500"/>
            <a:ext cx="356870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CAB6F845-9423-43DF-9033-463AB4FE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09F9B3-6932-42F1-9D7F-749FD42376FC}"/>
              </a:ext>
            </a:extLst>
          </p:cNvPr>
          <p:cNvSpPr txBox="1">
            <a:spLocks/>
          </p:cNvSpPr>
          <p:nvPr/>
        </p:nvSpPr>
        <p:spPr>
          <a:xfrm>
            <a:off x="1429158" y="470418"/>
            <a:ext cx="9666932" cy="14841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Schedule </a:t>
            </a:r>
            <a:r>
              <a:rPr lang="en-GB" dirty="0">
                <a:solidFill>
                  <a:srgbClr val="469AA3"/>
                </a:solidFill>
              </a:rPr>
              <a:t>– What will the trip include? </a:t>
            </a:r>
          </a:p>
        </p:txBody>
      </p:sp>
      <p:pic>
        <p:nvPicPr>
          <p:cNvPr id="16" name="Picture 2" descr="Disneyland Paris (Marne-la-Vallee) - All You Need to Know BEFORE You Go">
            <a:extLst>
              <a:ext uri="{FF2B5EF4-FFF2-40B4-BE49-F238E27FC236}">
                <a16:creationId xmlns:a16="http://schemas.microsoft.com/office/drawing/2014/main" id="{261CB07A-4225-4A5E-BEEC-B27DFA365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11552" b="-2"/>
          <a:stretch/>
        </p:blipFill>
        <p:spPr bwMode="auto">
          <a:xfrm>
            <a:off x="9462399" y="82038"/>
            <a:ext cx="1957584" cy="20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84911-FD25-4524-38AA-F28FEED94662}"/>
              </a:ext>
            </a:extLst>
          </p:cNvPr>
          <p:cNvSpPr txBox="1"/>
          <p:nvPr/>
        </p:nvSpPr>
        <p:spPr>
          <a:xfrm>
            <a:off x="382016" y="1582928"/>
            <a:ext cx="5965952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469AA3"/>
                </a:solidFill>
              </a:rPr>
              <a:t>Day 1 - Tuesday 23rd January 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C53BB-945F-2F58-D9C0-84BD744A49CA}"/>
              </a:ext>
            </a:extLst>
          </p:cNvPr>
          <p:cNvSpPr txBox="1"/>
          <p:nvPr/>
        </p:nvSpPr>
        <p:spPr>
          <a:xfrm>
            <a:off x="325120" y="2125472"/>
            <a:ext cx="759764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Coach will leave Manor Academy at 2:15 AM on the 23rd of January 2024. Therefore, students will need to be dropped off at the latest 1:45AM in the school car park. </a:t>
            </a:r>
          </a:p>
          <a:p>
            <a:endParaRPr lang="en-US" dirty="0"/>
          </a:p>
          <a:p>
            <a:r>
              <a:rPr lang="en-US" dirty="0"/>
              <a:t>Crossing from Dover to Calais on the Ferry is at 10:05AM via P&amp;O Ferries. </a:t>
            </a:r>
          </a:p>
          <a:p>
            <a:endParaRPr lang="en-US" dirty="0"/>
          </a:p>
          <a:p>
            <a:r>
              <a:rPr lang="en-US" dirty="0"/>
              <a:t>Estimated arrival time in Calais is 12:35 PM (local time) </a:t>
            </a:r>
          </a:p>
          <a:p>
            <a:endParaRPr lang="en-US" dirty="0"/>
          </a:p>
          <a:p>
            <a:r>
              <a:rPr lang="en-US" dirty="0"/>
              <a:t>Coach drive to the Grand Magic Hotel with an expected arrival time of 17:35 PM (local time) </a:t>
            </a:r>
          </a:p>
          <a:p>
            <a:endParaRPr lang="en-US" dirty="0"/>
          </a:p>
          <a:p>
            <a:r>
              <a:rPr lang="en-US" dirty="0"/>
              <a:t>Evening Meal is booked in the hotel and is an all you can eat style buffet for 19:30PM (local time.) and is an </a:t>
            </a:r>
            <a:r>
              <a:rPr lang="en-US" b="1" u="sng" dirty="0"/>
              <a:t>additional cost. </a:t>
            </a:r>
          </a:p>
          <a:p>
            <a:endParaRPr lang="en-US" dirty="0"/>
          </a:p>
          <a:p>
            <a:pPr algn="ctr"/>
            <a:r>
              <a:rPr lang="en-US" b="1" u="sng" dirty="0">
                <a:solidFill>
                  <a:srgbClr val="469AA3"/>
                </a:solidFill>
              </a:rPr>
              <a:t>Please note France are 1 hour in front of us in the UK.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B05D1-A6A6-8D4F-99F9-673FCA3A2674}"/>
              </a:ext>
            </a:extLst>
          </p:cNvPr>
          <p:cNvSpPr txBox="1"/>
          <p:nvPr/>
        </p:nvSpPr>
        <p:spPr>
          <a:xfrm>
            <a:off x="8018272" y="2645664"/>
            <a:ext cx="3403600" cy="2585323"/>
          </a:xfrm>
          <a:prstGeom prst="rect">
            <a:avLst/>
          </a:prstGeom>
          <a:noFill/>
          <a:ln w="57150">
            <a:solidFill>
              <a:srgbClr val="469AA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Top Tips for Travel -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/>
              <a:t>Bring plenty of snacks/water.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blanket/hoody.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Something to keep you entertained, book, </a:t>
            </a:r>
            <a:r>
              <a:rPr lang="en-US" err="1"/>
              <a:t>Ipad</a:t>
            </a:r>
            <a:r>
              <a:rPr lang="en-US" dirty="0"/>
              <a:t>, headphones, switch etc. - whatever electronic devices students do bring are their </a:t>
            </a:r>
            <a:r>
              <a:rPr lang="en-US" b="1" u="sng" dirty="0"/>
              <a:t>own responsibility.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57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C18F-7826-C0CA-6F82-499EAA2FB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207BEA24-C35D-0D37-6DA9-51D88661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1153BD3-D1B3-F68D-3FAD-C6795D95F0A4}"/>
              </a:ext>
            </a:extLst>
          </p:cNvPr>
          <p:cNvSpPr txBox="1">
            <a:spLocks/>
          </p:cNvSpPr>
          <p:nvPr/>
        </p:nvSpPr>
        <p:spPr>
          <a:xfrm>
            <a:off x="1408838" y="287538"/>
            <a:ext cx="9666932" cy="14841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Schedule </a:t>
            </a:r>
            <a:r>
              <a:rPr lang="en-GB" dirty="0">
                <a:solidFill>
                  <a:srgbClr val="469AA3"/>
                </a:solidFill>
              </a:rPr>
              <a:t>– What will the trip include? </a:t>
            </a:r>
          </a:p>
        </p:txBody>
      </p:sp>
      <p:pic>
        <p:nvPicPr>
          <p:cNvPr id="16" name="Picture 2" descr="Disneyland Paris (Marne-la-Vallee) - All You Need to Know BEFORE You Go">
            <a:extLst>
              <a:ext uri="{FF2B5EF4-FFF2-40B4-BE49-F238E27FC236}">
                <a16:creationId xmlns:a16="http://schemas.microsoft.com/office/drawing/2014/main" id="{57EBDEA6-4B52-0BB4-86CC-028A3F667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11552" b="-2"/>
          <a:stretch/>
        </p:blipFill>
        <p:spPr bwMode="auto">
          <a:xfrm>
            <a:off x="9462399" y="82038"/>
            <a:ext cx="1957584" cy="20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7E370-68B7-A9C4-3FD0-C914823A5E4C}"/>
              </a:ext>
            </a:extLst>
          </p:cNvPr>
          <p:cNvSpPr txBox="1"/>
          <p:nvPr/>
        </p:nvSpPr>
        <p:spPr>
          <a:xfrm>
            <a:off x="148336" y="1339088"/>
            <a:ext cx="6626352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469AA3"/>
                </a:solidFill>
              </a:rPr>
              <a:t>Day 2 – Wednesday 24th January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9BF71-C053-8D6B-DF8B-FB49BCC199DD}"/>
              </a:ext>
            </a:extLst>
          </p:cNvPr>
          <p:cNvSpPr txBox="1"/>
          <p:nvPr/>
        </p:nvSpPr>
        <p:spPr>
          <a:xfrm>
            <a:off x="9013952" y="2371344"/>
            <a:ext cx="3027680" cy="3970318"/>
          </a:xfrm>
          <a:prstGeom prst="rect">
            <a:avLst/>
          </a:prstGeom>
          <a:noFill/>
          <a:ln w="57150">
            <a:solidFill>
              <a:srgbClr val="469AA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Top Tips for the Parks -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Bring plenty of snacks/water.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LAYERS – it will be between 3 and 8 degrees when we're there on average and rains every other day/snow can be expected!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Wear sensible footwear - it's a LOT of walking!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Download the Disney Land Paris APP before you go!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59A26-2317-9A8E-72FA-4533D25BFF30}"/>
              </a:ext>
            </a:extLst>
          </p:cNvPr>
          <p:cNvSpPr txBox="1"/>
          <p:nvPr/>
        </p:nvSpPr>
        <p:spPr>
          <a:xfrm>
            <a:off x="152400" y="1891792"/>
            <a:ext cx="8918448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Breakfast - </a:t>
            </a:r>
            <a:r>
              <a:rPr lang="en-US" dirty="0">
                <a:solidFill>
                  <a:srgbClr val="000000"/>
                </a:solidFill>
              </a:rPr>
              <a:t>(Whole Group) will be served at the hotel and is included in the price paid for the trip – this will be buffet style once again, so students can eat as much or as little as they wish! </a:t>
            </a:r>
          </a:p>
          <a:p>
            <a:endParaRPr lang="en-US" dirty="0"/>
          </a:p>
          <a:p>
            <a:r>
              <a:rPr lang="en-US" b="1" u="sng" dirty="0"/>
              <a:t>Full Park Day – </a:t>
            </a:r>
            <a:r>
              <a:rPr lang="en-US" dirty="0"/>
              <a:t>(Individual Groups) Students will be in the Disney Land Park for the full day – groupings of Staff and students will be arranged prior to the trip e.g. 9 per staff member; 18 per 2. 1 member of staff will be situated in a designated area at all times (staff member/place may change, but this will be communicated with the students in the individual groups).  </a:t>
            </a:r>
          </a:p>
          <a:p>
            <a:endParaRPr lang="en-US" dirty="0"/>
          </a:p>
          <a:p>
            <a:r>
              <a:rPr lang="en-US" b="1" u="sng" dirty="0"/>
              <a:t>Evening Meal –</a:t>
            </a:r>
            <a:r>
              <a:rPr lang="en-US" dirty="0"/>
              <a:t> (Whole Group) Booked at The Royal Pub in Disney Village – this will be an all you can eat buffet style/ 1 main/ 1 Drink/1 Side/1 Dessert set up and is an </a:t>
            </a:r>
            <a:r>
              <a:rPr lang="en-US" b="1" u="sng" dirty="0"/>
              <a:t>additional cost. </a:t>
            </a:r>
            <a:r>
              <a:rPr lang="en-US" dirty="0"/>
              <a:t>Time to be confirmed. </a:t>
            </a:r>
          </a:p>
          <a:p>
            <a:endParaRPr lang="en-US" dirty="0"/>
          </a:p>
          <a:p>
            <a:r>
              <a:rPr lang="en-US" b="1" u="sng" dirty="0"/>
              <a:t>Fireworks and Drone Show - </a:t>
            </a:r>
            <a:r>
              <a:rPr lang="en-US" dirty="0"/>
              <a:t>(Whole Group) - After the evening meal students and staff will return to the Disney Land Paris park (short 5 min walk) and watch the fireworks and drone show on Mainstreet – The coach will pick us up from the park and take us back to the hotel once finished. </a:t>
            </a:r>
          </a:p>
          <a:p>
            <a:endParaRPr lang="en-US" dirty="0"/>
          </a:p>
          <a:p>
            <a:endParaRPr lang="en-US" dirty="0"/>
          </a:p>
          <a:p>
            <a:endParaRPr lang="en-US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EB4F3-352D-6A8B-503B-AF8CFF42C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06C1104C-B870-A674-CE65-8C00C114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CB2F3D-F8DA-224E-9265-0D556FB5520D}"/>
              </a:ext>
            </a:extLst>
          </p:cNvPr>
          <p:cNvSpPr txBox="1">
            <a:spLocks/>
          </p:cNvSpPr>
          <p:nvPr/>
        </p:nvSpPr>
        <p:spPr>
          <a:xfrm>
            <a:off x="1429158" y="226578"/>
            <a:ext cx="9666932" cy="14841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Schedule </a:t>
            </a:r>
            <a:r>
              <a:rPr lang="en-GB" dirty="0">
                <a:solidFill>
                  <a:srgbClr val="469AA3"/>
                </a:solidFill>
              </a:rPr>
              <a:t>– What will the trip include? </a:t>
            </a:r>
          </a:p>
        </p:txBody>
      </p:sp>
      <p:pic>
        <p:nvPicPr>
          <p:cNvPr id="16" name="Picture 2" descr="Disneyland Paris (Marne-la-Vallee) - All You Need to Know BEFORE You Go">
            <a:extLst>
              <a:ext uri="{FF2B5EF4-FFF2-40B4-BE49-F238E27FC236}">
                <a16:creationId xmlns:a16="http://schemas.microsoft.com/office/drawing/2014/main" id="{5119D27E-5453-020E-6168-11E344E68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11552" b="-2"/>
          <a:stretch/>
        </p:blipFill>
        <p:spPr bwMode="auto">
          <a:xfrm>
            <a:off x="9462399" y="82038"/>
            <a:ext cx="1957584" cy="20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83574-F43A-D766-3237-81C9B2FFC43F}"/>
              </a:ext>
            </a:extLst>
          </p:cNvPr>
          <p:cNvSpPr txBox="1"/>
          <p:nvPr/>
        </p:nvSpPr>
        <p:spPr>
          <a:xfrm>
            <a:off x="148336" y="1339088"/>
            <a:ext cx="6189472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469AA3"/>
                </a:solidFill>
              </a:rPr>
              <a:t>Day 3 -  Thursday 25th January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ED492-DFB5-46F7-2495-C6AF114968AB}"/>
              </a:ext>
            </a:extLst>
          </p:cNvPr>
          <p:cNvSpPr txBox="1"/>
          <p:nvPr/>
        </p:nvSpPr>
        <p:spPr>
          <a:xfrm>
            <a:off x="9013952" y="2371344"/>
            <a:ext cx="3027680" cy="3970318"/>
          </a:xfrm>
          <a:prstGeom prst="rect">
            <a:avLst/>
          </a:prstGeom>
          <a:noFill/>
          <a:ln w="57150">
            <a:solidFill>
              <a:srgbClr val="469AA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Top Tips for the Parks -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Bring plenty of snacks/water.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LAYERS – it will be between 3 and 8 degrees when we're there on average and rains every other day/snow can be expected!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Wear sensible footwear - it's a LOT of walking!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Download the Disney Land Paris APP before you go!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1F119-2CD7-E4FB-7147-062C2F67BD06}"/>
              </a:ext>
            </a:extLst>
          </p:cNvPr>
          <p:cNvSpPr txBox="1"/>
          <p:nvPr/>
        </p:nvSpPr>
        <p:spPr>
          <a:xfrm>
            <a:off x="152400" y="1891792"/>
            <a:ext cx="8918448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Breakfast - </a:t>
            </a:r>
            <a:r>
              <a:rPr lang="en-US" dirty="0">
                <a:solidFill>
                  <a:srgbClr val="000000"/>
                </a:solidFill>
              </a:rPr>
              <a:t>(Whole Group) will be served at the hotel; will have a later start/entry to the parks after a full day </a:t>
            </a:r>
            <a:r>
              <a:rPr lang="en-US" dirty="0" err="1">
                <a:solidFill>
                  <a:srgbClr val="000000"/>
                </a:solidFill>
              </a:rPr>
              <a:t>day</a:t>
            </a:r>
            <a:r>
              <a:rPr lang="en-US" dirty="0">
                <a:solidFill>
                  <a:srgbClr val="000000"/>
                </a:solidFill>
              </a:rPr>
              <a:t> 2, this is included in the price paid for the trip – this will be buffet style once again, so students can eat as much or as little as they wish! </a:t>
            </a:r>
          </a:p>
          <a:p>
            <a:r>
              <a:rPr lang="en-US" dirty="0"/>
              <a:t>S</a:t>
            </a:r>
          </a:p>
          <a:p>
            <a:r>
              <a:rPr lang="en-US" b="1" u="sng" dirty="0"/>
              <a:t>Semi - Park Day – </a:t>
            </a:r>
            <a:r>
              <a:rPr lang="en-US" dirty="0"/>
              <a:t>(Individual Groups) Students will be in the Walt Disney Studio's Park for the full day – groupings of Staff and students will be arranged prior to the trip e.g. 9 per staff member; 18 per 2. 1 member of staff will be situated in a designated area at all times (staff member/place may change, but this will be communicated with the students in the individual groups).  </a:t>
            </a:r>
            <a:r>
              <a:rPr lang="en-US" b="1" u="sng" dirty="0"/>
              <a:t>Animation Drawing Sessions and Shows will be booked and discussed with students for times etc. </a:t>
            </a:r>
          </a:p>
          <a:p>
            <a:endParaRPr lang="en-US" dirty="0"/>
          </a:p>
          <a:p>
            <a:r>
              <a:rPr lang="en-US" b="1" u="sng" dirty="0"/>
              <a:t>Seminar &amp; Workshop – </a:t>
            </a:r>
            <a:r>
              <a:rPr lang="en-US" dirty="0"/>
              <a:t>(Whole Group) - We will leave the park at 17:00 for their D&amp;T seminar at 17:30 followed by their workshop at 18:45. </a:t>
            </a:r>
          </a:p>
          <a:p>
            <a:endParaRPr lang="en-US" dirty="0"/>
          </a:p>
          <a:p>
            <a:r>
              <a:rPr lang="en-US" b="1" u="sng" dirty="0"/>
              <a:t>Evening Meal –</a:t>
            </a:r>
            <a:r>
              <a:rPr lang="en-US" dirty="0"/>
              <a:t> (Whole Group) </a:t>
            </a:r>
            <a:r>
              <a:rPr lang="en-US" dirty="0">
                <a:ea typeface="+mn-lt"/>
                <a:cs typeface="+mn-lt"/>
              </a:rPr>
              <a:t>A buffet style sit down meal at either the Grand Magic Hotel or Hotel Cheyenne at 8PM – students will be reminded to have a later lunch this day, </a:t>
            </a:r>
            <a:r>
              <a:rPr lang="en-US" b="1" u="sng" dirty="0">
                <a:ea typeface="+mn-lt"/>
                <a:cs typeface="+mn-lt"/>
              </a:rPr>
              <a:t>this will be an additional cost.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3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FA23-54B4-B0DB-66A0-367E51EBF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211A32DE-82F7-5996-4B31-BF076C73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F39D25-C0D6-CD53-BB9A-C1631665C893}"/>
              </a:ext>
            </a:extLst>
          </p:cNvPr>
          <p:cNvSpPr txBox="1">
            <a:spLocks/>
          </p:cNvSpPr>
          <p:nvPr/>
        </p:nvSpPr>
        <p:spPr>
          <a:xfrm>
            <a:off x="1429158" y="470418"/>
            <a:ext cx="9666932" cy="14841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Schedule </a:t>
            </a:r>
            <a:r>
              <a:rPr lang="en-GB" dirty="0">
                <a:solidFill>
                  <a:srgbClr val="469AA3"/>
                </a:solidFill>
              </a:rPr>
              <a:t>– What will the trip include? </a:t>
            </a:r>
          </a:p>
        </p:txBody>
      </p:sp>
      <p:pic>
        <p:nvPicPr>
          <p:cNvPr id="16" name="Picture 2" descr="Disneyland Paris (Marne-la-Vallee) - All You Need to Know BEFORE You Go">
            <a:extLst>
              <a:ext uri="{FF2B5EF4-FFF2-40B4-BE49-F238E27FC236}">
                <a16:creationId xmlns:a16="http://schemas.microsoft.com/office/drawing/2014/main" id="{AD309D35-FB76-914D-5FE3-0BFE3A373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11552" b="-2"/>
          <a:stretch/>
        </p:blipFill>
        <p:spPr bwMode="auto">
          <a:xfrm>
            <a:off x="9462399" y="82038"/>
            <a:ext cx="1957584" cy="20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14626E-3F1F-D013-3D06-D0B8B0D81583}"/>
              </a:ext>
            </a:extLst>
          </p:cNvPr>
          <p:cNvSpPr txBox="1"/>
          <p:nvPr/>
        </p:nvSpPr>
        <p:spPr>
          <a:xfrm>
            <a:off x="422656" y="1826768"/>
            <a:ext cx="5254752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469AA3"/>
                </a:solidFill>
              </a:rPr>
              <a:t>Day 4 – Friday 26th January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8E973-74D3-82A2-8ADF-434439202142}"/>
              </a:ext>
            </a:extLst>
          </p:cNvPr>
          <p:cNvSpPr txBox="1"/>
          <p:nvPr/>
        </p:nvSpPr>
        <p:spPr>
          <a:xfrm>
            <a:off x="274320" y="2562352"/>
            <a:ext cx="759764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Coach will leave The Grand Magic after breakfast via coach.</a:t>
            </a:r>
          </a:p>
          <a:p>
            <a:endParaRPr lang="en-US" dirty="0"/>
          </a:p>
          <a:p>
            <a:r>
              <a:rPr lang="en-US" dirty="0"/>
              <a:t>Crossing from Calais to Dover on the Ferry is at 15:00PM (local time) via P&amp;O Ferries. </a:t>
            </a:r>
          </a:p>
          <a:p>
            <a:endParaRPr lang="en-US" dirty="0"/>
          </a:p>
          <a:p>
            <a:r>
              <a:rPr lang="en-US" dirty="0"/>
              <a:t>Estimated arrival time back at Manor Academy is between 21:30 and 22:00 Local time – teachers will ensure students update parents/careers who are picking them up from the school if anything changes etc. 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Students will be encouraged to fill up on breakfast and ensure to save some snacks for the journey back – food will be available at services stations and on the ferry at an additional cost. 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b="1" u="sng" dirty="0">
                <a:solidFill>
                  <a:srgbClr val="469AA3"/>
                </a:solidFill>
              </a:rPr>
              <a:t>Please note France are 1 hour in front of us in the UK.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7873F-8506-B1B4-AD98-319591970B2A}"/>
              </a:ext>
            </a:extLst>
          </p:cNvPr>
          <p:cNvSpPr txBox="1"/>
          <p:nvPr/>
        </p:nvSpPr>
        <p:spPr>
          <a:xfrm>
            <a:off x="8211312" y="2564384"/>
            <a:ext cx="3403600" cy="2585323"/>
          </a:xfrm>
          <a:prstGeom prst="rect">
            <a:avLst/>
          </a:prstGeom>
          <a:noFill/>
          <a:ln w="57150">
            <a:solidFill>
              <a:srgbClr val="469AA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Top Tips for Travel -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/>
              <a:t>Bring plenty of snacks/water.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blanket/hoody.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Something to keep you entertained, book, </a:t>
            </a:r>
            <a:r>
              <a:rPr lang="en-US" err="1"/>
              <a:t>Ipad</a:t>
            </a:r>
            <a:r>
              <a:rPr lang="en-US" dirty="0"/>
              <a:t>, headphones, switch etc. - whatever electronic devices students do bring are their </a:t>
            </a:r>
            <a:r>
              <a:rPr lang="en-US" b="1" u="sng" dirty="0"/>
              <a:t>own responsibility.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02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1C54CF2B-B30B-4B33-814F-524C4EF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E7A396B-A611-49C2-87FB-46B02343E103}"/>
              </a:ext>
            </a:extLst>
          </p:cNvPr>
          <p:cNvSpPr txBox="1">
            <a:spLocks/>
          </p:cNvSpPr>
          <p:nvPr/>
        </p:nvSpPr>
        <p:spPr>
          <a:xfrm>
            <a:off x="1413640" y="223838"/>
            <a:ext cx="7113623" cy="1428749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Requirements for the trip -</a:t>
            </a:r>
          </a:p>
          <a:p>
            <a:r>
              <a:rPr lang="en-GB" u="sng" dirty="0">
                <a:solidFill>
                  <a:srgbClr val="469AA3"/>
                </a:solidFill>
              </a:rPr>
              <a:t>What you MUST bring/do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9793E43-BD7D-4678-8922-B2A196EDC5F8}"/>
              </a:ext>
            </a:extLst>
          </p:cNvPr>
          <p:cNvSpPr txBox="1">
            <a:spLocks/>
          </p:cNvSpPr>
          <p:nvPr/>
        </p:nvSpPr>
        <p:spPr>
          <a:xfrm>
            <a:off x="237290" y="1343025"/>
            <a:ext cx="8811460" cy="5448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>
              <a:solidFill>
                <a:srgbClr val="469AA3"/>
              </a:solidFill>
            </a:endParaRPr>
          </a:p>
          <a:p>
            <a:endParaRPr lang="en-GB" sz="2800" b="1" dirty="0">
              <a:solidFill>
                <a:srgbClr val="469AA3"/>
              </a:solidFill>
            </a:endParaRPr>
          </a:p>
          <a:p>
            <a:endParaRPr lang="en-GB" sz="2800" b="1" dirty="0">
              <a:solidFill>
                <a:srgbClr val="469AA3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79859F9-FD8F-4B37-AFDA-6F782D916A55}"/>
              </a:ext>
            </a:extLst>
          </p:cNvPr>
          <p:cNvSpPr txBox="1">
            <a:spLocks/>
          </p:cNvSpPr>
          <p:nvPr/>
        </p:nvSpPr>
        <p:spPr>
          <a:xfrm>
            <a:off x="102982" y="1459549"/>
            <a:ext cx="8657115" cy="5448300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Passport - I am still waiting on 3 peoples passports details – without  this you won’t be able to travel.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GHIC Card - These are free and you can apply for them here; </a:t>
            </a:r>
            <a:r>
              <a:rPr lang="en-US" dirty="0">
                <a:solidFill>
                  <a:srgbClr val="469AA3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 for healthcare cover abroad (GHIC and EHIC) - NHS (www.nhs.uk)</a:t>
            </a:r>
            <a:r>
              <a:rPr lang="en-US" dirty="0">
                <a:solidFill>
                  <a:srgbClr val="469AA3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These are taking around 3 weeks to arrive so the sooner the better. 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Download the Disney Land Paris mobile phone app – this gives students and staff a map of the two parks; attraction time wait times AND directions where they can select the meeting place and the app will physically direct them there through the park. 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Suitcases - The coach/travel company have specifically stated students should bring a small/medium suitcase for the trip to enable enough space for all travelers luggage to be stored underneath – backpack/pillow/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oodie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can be brought on board with them.</a:t>
            </a:r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3076" name="Picture 4" descr="Best Time to Go to Disneyland Paris: Things to Do, See &amp; Eat - Thrillist">
            <a:extLst>
              <a:ext uri="{FF2B5EF4-FFF2-40B4-BE49-F238E27FC236}">
                <a16:creationId xmlns:a16="http://schemas.microsoft.com/office/drawing/2014/main" id="{5A3A3FF7-6ACB-4AB1-8AC8-C1AA0AAB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59" y="129540"/>
            <a:ext cx="2835820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uy iPhone 15 and iPhone 15 Plus - Apple (UK)">
            <a:extLst>
              <a:ext uri="{FF2B5EF4-FFF2-40B4-BE49-F238E27FC236}">
                <a16:creationId xmlns:a16="http://schemas.microsoft.com/office/drawing/2014/main" id="{81AD5BE1-3032-2723-1C53-6F5FD74677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l="27356" t="1518" r="49041" b="-1735"/>
          <a:stretch/>
        </p:blipFill>
        <p:spPr>
          <a:xfrm>
            <a:off x="8760097" y="2252980"/>
            <a:ext cx="2877685" cy="46964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FE4355-CA7F-D201-1B7D-78DCC3E4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3" y="2828259"/>
            <a:ext cx="1587796" cy="339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1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 Kit Information » The Manor Academy">
            <a:extLst>
              <a:ext uri="{FF2B5EF4-FFF2-40B4-BE49-F238E27FC236}">
                <a16:creationId xmlns:a16="http://schemas.microsoft.com/office/drawing/2014/main" id="{1C54CF2B-B30B-4B33-814F-524C4EF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223838"/>
            <a:ext cx="1109675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E7A396B-A611-49C2-87FB-46B02343E103}"/>
              </a:ext>
            </a:extLst>
          </p:cNvPr>
          <p:cNvSpPr txBox="1">
            <a:spLocks/>
          </p:cNvSpPr>
          <p:nvPr/>
        </p:nvSpPr>
        <p:spPr>
          <a:xfrm>
            <a:off x="1413640" y="223838"/>
            <a:ext cx="7113623" cy="1428749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469AA3"/>
                </a:solidFill>
              </a:rPr>
              <a:t>Hoodies -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9793E43-BD7D-4678-8922-B2A196EDC5F8}"/>
              </a:ext>
            </a:extLst>
          </p:cNvPr>
          <p:cNvSpPr txBox="1">
            <a:spLocks/>
          </p:cNvSpPr>
          <p:nvPr/>
        </p:nvSpPr>
        <p:spPr>
          <a:xfrm>
            <a:off x="197367" y="1582580"/>
            <a:ext cx="4773084" cy="52022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469AA3"/>
                </a:solidFill>
              </a:rPr>
              <a:t>*Each student is required to have a DLP 2024 hoodie – this is so as we can easily spot them at service stations, ferry etc when there is a big group of people.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469AA3"/>
                </a:solidFill>
              </a:rPr>
              <a:t>* This has been built into the risk assessment and is a requirement for all to wear at stated times.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469AA3"/>
                </a:solidFill>
              </a:rPr>
              <a:t>* Hoodies are £25.99 – please let Mrs Pepper or Mrs Hibbard know what size you require ASAP. These will be available in S,M,L Adult sizes.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79859F9-FD8F-4B37-AFDA-6F782D916A55}"/>
              </a:ext>
            </a:extLst>
          </p:cNvPr>
          <p:cNvSpPr txBox="1">
            <a:spLocks/>
          </p:cNvSpPr>
          <p:nvPr/>
        </p:nvSpPr>
        <p:spPr>
          <a:xfrm>
            <a:off x="102982" y="1459549"/>
            <a:ext cx="8657115" cy="5448300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BF5789-D93B-4EA9-B542-552E1CF9D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3"/>
          <a:stretch/>
        </p:blipFill>
        <p:spPr bwMode="auto">
          <a:xfrm>
            <a:off x="8057535" y="549911"/>
            <a:ext cx="354615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E3662-529F-C778-3AB7-8AECDFB2AE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680" t="46485" r="22494" b="24420"/>
          <a:stretch/>
        </p:blipFill>
        <p:spPr>
          <a:xfrm>
            <a:off x="5801663" y="447512"/>
            <a:ext cx="2096189" cy="2313961"/>
          </a:xfrm>
          <a:prstGeom prst="rect">
            <a:avLst/>
          </a:prstGeom>
        </p:spPr>
      </p:pic>
      <p:pic>
        <p:nvPicPr>
          <p:cNvPr id="12" name="Picture 11" descr="A front and back view of a hoodie&#10;&#10;Description automatically generated">
            <a:extLst>
              <a:ext uri="{FF2B5EF4-FFF2-40B4-BE49-F238E27FC236}">
                <a16:creationId xmlns:a16="http://schemas.microsoft.com/office/drawing/2014/main" id="{9FA4F531-FB7F-ABFE-4F0C-B79D0AE2EE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30" y="2761473"/>
            <a:ext cx="3312838" cy="44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3811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1834</Words>
  <Application>Microsoft Office PowerPoint</Application>
  <PresentationFormat>Widescreen</PresentationFormat>
  <Paragraphs>136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Nova Light</vt:lpstr>
      <vt:lpstr>Calibri</vt:lpstr>
      <vt:lpstr>Elephant</vt:lpstr>
      <vt:lpstr>ModOverlayVTI</vt:lpstr>
      <vt:lpstr>D&amp;T  Disneyland Paris Residential January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D&amp;T  Disneyland Paris Residential January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D&amp;T  Disneyland Paris Residential January 2023</dc:title>
  <dc:creator>Jessica Pepper</dc:creator>
  <cp:lastModifiedBy>Jessica Pepper</cp:lastModifiedBy>
  <cp:revision>330</cp:revision>
  <dcterms:created xsi:type="dcterms:W3CDTF">2023-03-14T14:43:46Z</dcterms:created>
  <dcterms:modified xsi:type="dcterms:W3CDTF">2023-12-18T09:14:33Z</dcterms:modified>
</cp:coreProperties>
</file>